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Unicode MS"/>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Unicode MS"/>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Unicode MS"/>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Unicode MS"/>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Unicode MS"/>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Unicode MS"/>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Unicode MS"/>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Unicode MS"/>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Unicode M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1D8"/>
          </a:solidFill>
        </a:fill>
      </a:tcStyle>
    </a:wholeTbl>
    <a:band2H>
      <a:tcTxStyle/>
      <a:tcStyle>
        <a:tcBdr/>
        <a:fill>
          <a:solidFill>
            <a:srgbClr val="E7E9EC"/>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D3CB"/>
          </a:solidFill>
        </a:fill>
      </a:tcStyle>
    </a:wholeTbl>
    <a:band2H>
      <a:tcTxStyle/>
      <a:tcStyle>
        <a:tcBdr/>
        <a:fill>
          <a:solidFill>
            <a:srgbClr val="E7EA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E1CC"/>
          </a:solidFill>
        </a:fill>
      </a:tcStyle>
    </a:wholeTbl>
    <a:band2H>
      <a:tcTxStyle/>
      <a:tcStyle>
        <a:tcBdr/>
        <a:fill>
          <a:solidFill>
            <a:srgbClr val="E8F0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93"/>
    <p:restoredTop sz="94685"/>
  </p:normalViewPr>
  <p:slideViewPr>
    <p:cSldViewPr snapToGrid="0">
      <p:cViewPr varScale="1">
        <p:scale>
          <a:sx n="232" d="100"/>
          <a:sy n="232" d="100"/>
        </p:scale>
        <p:origin x="168" y="3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8" name="Shape 98"/>
          <p:cNvSpPr>
            <a:spLocks noGrp="1" noRot="1" noChangeAspect="1"/>
          </p:cNvSpPr>
          <p:nvPr>
            <p:ph type="sldImg"/>
          </p:nvPr>
        </p:nvSpPr>
        <p:spPr>
          <a:xfrm>
            <a:off x="1143000" y="685800"/>
            <a:ext cx="4572000" cy="3429000"/>
          </a:xfrm>
          <a:prstGeom prst="rect">
            <a:avLst/>
          </a:prstGeom>
        </p:spPr>
        <p:txBody>
          <a:bodyPr/>
          <a:lstStyle/>
          <a:p>
            <a:endParaRPr/>
          </a:p>
        </p:txBody>
      </p:sp>
      <p:sp>
        <p:nvSpPr>
          <p:cNvPr id="99" name="Shape 9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Arial Unicode MS"/>
      </a:defRPr>
    </a:lvl1pPr>
    <a:lvl2pPr indent="228600" latinLnBrk="0">
      <a:defRPr sz="1200">
        <a:latin typeface="+mn-lt"/>
        <a:ea typeface="+mn-ea"/>
        <a:cs typeface="+mn-cs"/>
        <a:sym typeface="Arial Unicode MS"/>
      </a:defRPr>
    </a:lvl2pPr>
    <a:lvl3pPr indent="457200" latinLnBrk="0">
      <a:defRPr sz="1200">
        <a:latin typeface="+mn-lt"/>
        <a:ea typeface="+mn-ea"/>
        <a:cs typeface="+mn-cs"/>
        <a:sym typeface="Arial Unicode MS"/>
      </a:defRPr>
    </a:lvl3pPr>
    <a:lvl4pPr indent="685800" latinLnBrk="0">
      <a:defRPr sz="1200">
        <a:latin typeface="+mn-lt"/>
        <a:ea typeface="+mn-ea"/>
        <a:cs typeface="+mn-cs"/>
        <a:sym typeface="Arial Unicode MS"/>
      </a:defRPr>
    </a:lvl4pPr>
    <a:lvl5pPr indent="914400" latinLnBrk="0">
      <a:defRPr sz="1200">
        <a:latin typeface="+mn-lt"/>
        <a:ea typeface="+mn-ea"/>
        <a:cs typeface="+mn-cs"/>
        <a:sym typeface="Arial Unicode MS"/>
      </a:defRPr>
    </a:lvl5pPr>
    <a:lvl6pPr indent="1143000" latinLnBrk="0">
      <a:defRPr sz="1200">
        <a:latin typeface="+mn-lt"/>
        <a:ea typeface="+mn-ea"/>
        <a:cs typeface="+mn-cs"/>
        <a:sym typeface="Arial Unicode MS"/>
      </a:defRPr>
    </a:lvl6pPr>
    <a:lvl7pPr indent="1371600" latinLnBrk="0">
      <a:defRPr sz="1200">
        <a:latin typeface="+mn-lt"/>
        <a:ea typeface="+mn-ea"/>
        <a:cs typeface="+mn-cs"/>
        <a:sym typeface="Arial Unicode MS"/>
      </a:defRPr>
    </a:lvl7pPr>
    <a:lvl8pPr indent="1600200" latinLnBrk="0">
      <a:defRPr sz="1200">
        <a:latin typeface="+mn-lt"/>
        <a:ea typeface="+mn-ea"/>
        <a:cs typeface="+mn-cs"/>
        <a:sym typeface="Arial Unicode MS"/>
      </a:defRPr>
    </a:lvl8pPr>
    <a:lvl9pPr indent="1828800" latinLnBrk="0">
      <a:defRPr sz="1200">
        <a:latin typeface="+mn-lt"/>
        <a:ea typeface="+mn-ea"/>
        <a:cs typeface="+mn-cs"/>
        <a:sym typeface="Arial Unicode M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noRot="1" noChangeAspect="1"/>
          </p:cNvSpPr>
          <p:nvPr>
            <p:ph type="sldImg"/>
          </p:nvPr>
        </p:nvSpPr>
        <p:spPr>
          <a:prstGeom prst="rect">
            <a:avLst/>
          </a:prstGeom>
        </p:spPr>
        <p:txBody>
          <a:bodyPr/>
          <a:lstStyle/>
          <a:p>
            <a:endParaRPr/>
          </a:p>
        </p:txBody>
      </p:sp>
      <p:sp>
        <p:nvSpPr>
          <p:cNvPr id="131" name="Shape 131"/>
          <p:cNvSpPr>
            <a:spLocks noGrp="1"/>
          </p:cNvSpPr>
          <p:nvPr>
            <p:ph type="body" sz="quarter" idx="1"/>
          </p:nvPr>
        </p:nvSpPr>
        <p:spPr>
          <a:prstGeom prst="rect">
            <a:avLst/>
          </a:prstGeom>
        </p:spPr>
        <p:txBody>
          <a:bodyPr/>
          <a:lstStyle/>
          <a:p>
            <a:r>
              <a:t>Example – Reinstate points as they were before the prohibited act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a:spLocks noGrp="1" noRot="1" noChangeAspect="1"/>
          </p:cNvSpPr>
          <p:nvPr>
            <p:ph type="sldImg"/>
          </p:nvPr>
        </p:nvSpPr>
        <p:spPr>
          <a:prstGeom prst="rect">
            <a:avLst/>
          </a:prstGeom>
        </p:spPr>
        <p:txBody>
          <a:bodyPr/>
          <a:lstStyle/>
          <a:p>
            <a:endParaRPr/>
          </a:p>
        </p:txBody>
      </p:sp>
      <p:sp>
        <p:nvSpPr>
          <p:cNvPr id="147" name="Shape 147"/>
          <p:cNvSpPr>
            <a:spLocks noGrp="1"/>
          </p:cNvSpPr>
          <p:nvPr>
            <p:ph type="body" sz="quarter" idx="1"/>
          </p:nvPr>
        </p:nvSpPr>
        <p:spPr>
          <a:prstGeom prst="rect">
            <a:avLst/>
          </a:prstGeom>
        </p:spPr>
        <p:txBody>
          <a:bodyPr/>
          <a:lstStyle/>
          <a:p>
            <a:r>
              <a:t>Both players fall, but only 1 before Kalyeo, Gam-Jeom to fallen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Shape 156"/>
          <p:cNvSpPr>
            <a:spLocks noGrp="1" noRot="1" noChangeAspect="1"/>
          </p:cNvSpPr>
          <p:nvPr>
            <p:ph type="sldImg"/>
          </p:nvPr>
        </p:nvSpPr>
        <p:spPr>
          <a:xfrm>
            <a:off x="381000" y="685800"/>
            <a:ext cx="6096000" cy="3429000"/>
          </a:xfrm>
          <a:prstGeom prst="rect">
            <a:avLst/>
          </a:prstGeom>
        </p:spPr>
        <p:txBody>
          <a:bodyPr/>
          <a:lstStyle/>
          <a:p>
            <a:endParaRPr/>
          </a:p>
        </p:txBody>
      </p:sp>
      <p:sp>
        <p:nvSpPr>
          <p:cNvPr id="157" name="Shape 157"/>
          <p:cNvSpPr>
            <a:spLocks noGrp="1"/>
          </p:cNvSpPr>
          <p:nvPr>
            <p:ph type="body" sz="quarter" idx="1"/>
          </p:nvPr>
        </p:nvSpPr>
        <p:spPr>
          <a:prstGeom prst="rect">
            <a:avLst/>
          </a:prstGeom>
        </p:spPr>
        <p:txBody>
          <a:bodyPr/>
          <a:lstStyle/>
          <a:p>
            <a:r>
              <a:t>Same no Gam-Jeom for falling down after Kalyeo</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1524000" y="2101452"/>
            <a:ext cx="9144000" cy="2387601"/>
          </a:xfrm>
          <a:prstGeom prst="rect">
            <a:avLst/>
          </a:prstGeom>
        </p:spPr>
        <p:txBody>
          <a:bodyPr anchor="b"/>
          <a:lstStyle/>
          <a:p>
            <a:r>
              <a:t>Title Text</a:t>
            </a:r>
          </a:p>
        </p:txBody>
      </p:sp>
      <p:sp>
        <p:nvSpPr>
          <p:cNvPr id="16" name="Rectangle 15"/>
          <p:cNvSpPr/>
          <p:nvPr/>
        </p:nvSpPr>
        <p:spPr>
          <a:xfrm flipH="1">
            <a:off x="-5" y="5282343"/>
            <a:ext cx="12191999" cy="1590743"/>
          </a:xfrm>
          <a:prstGeom prst="rect">
            <a:avLst/>
          </a:prstGeom>
          <a:gradFill>
            <a:gsLst>
              <a:gs pos="0">
                <a:srgbClr val="000000">
                  <a:alpha val="71765"/>
                </a:srgbClr>
              </a:gs>
              <a:gs pos="100000">
                <a:srgbClr val="009193"/>
              </a:gs>
            </a:gsLst>
            <a:lin ang="15600000"/>
          </a:gradFill>
          <a:ln w="12700">
            <a:miter lim="400000"/>
          </a:ln>
        </p:spPr>
        <p:txBody>
          <a:bodyPr lIns="45719" rIns="45719" anchor="ctr"/>
          <a:lstStyle/>
          <a:p>
            <a:pPr>
              <a:defRPr sz="2400">
                <a:solidFill>
                  <a:srgbClr val="FFFFFF"/>
                </a:solidFill>
                <a:latin typeface="Avenir Book"/>
                <a:ea typeface="Avenir Book"/>
                <a:cs typeface="Avenir Book"/>
                <a:sym typeface="Avenir Book"/>
              </a:defRPr>
            </a:pPr>
            <a:endParaRPr/>
          </a:p>
        </p:txBody>
      </p:sp>
      <p:sp>
        <p:nvSpPr>
          <p:cNvPr id="17" name="TextBox 5"/>
          <p:cNvSpPr txBox="1"/>
          <p:nvPr/>
        </p:nvSpPr>
        <p:spPr>
          <a:xfrm>
            <a:off x="8393303" y="5727818"/>
            <a:ext cx="3520683" cy="751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900">
                <a:solidFill>
                  <a:srgbClr val="FFFFFF"/>
                </a:solidFill>
                <a:latin typeface="Avenir Book"/>
                <a:ea typeface="Avenir Book"/>
                <a:cs typeface="Avenir Book"/>
                <a:sym typeface="Avenir Book"/>
              </a:defRPr>
            </a:pPr>
            <a:r>
              <a:t>Presented by Diego Chiriff</a:t>
            </a:r>
          </a:p>
          <a:p>
            <a:pPr algn="ctr">
              <a:defRPr sz="1900">
                <a:solidFill>
                  <a:srgbClr val="FFFFFF"/>
                </a:solidFill>
                <a:latin typeface="Avenir Book"/>
                <a:ea typeface="Avenir Book"/>
                <a:cs typeface="Avenir Book"/>
                <a:sym typeface="Avenir Book"/>
              </a:defRPr>
            </a:pPr>
            <a:r>
              <a:t> OTU Kyorugi Referee Director</a:t>
            </a:r>
          </a:p>
        </p:txBody>
      </p:sp>
      <p:sp>
        <p:nvSpPr>
          <p:cNvPr id="18" name="Subtitle 2"/>
          <p:cNvSpPr/>
          <p:nvPr/>
        </p:nvSpPr>
        <p:spPr>
          <a:xfrm>
            <a:off x="15385" y="5306920"/>
            <a:ext cx="8096251" cy="1541589"/>
          </a:xfrm>
          <a:prstGeom prst="rect">
            <a:avLst/>
          </a:prstGeom>
          <a:solidFill>
            <a:schemeClr val="accent2"/>
          </a:solidFill>
          <a:ln w="19050">
            <a:solidFill>
              <a:srgbClr val="AA5224"/>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indent="330200">
              <a:defRPr sz="2600">
                <a:solidFill>
                  <a:srgbClr val="FFFFFF"/>
                </a:solidFill>
                <a:latin typeface="Avenir Book"/>
                <a:ea typeface="Avenir Book"/>
                <a:cs typeface="Avenir Book"/>
                <a:sym typeface="Avenir Book"/>
              </a:defRPr>
            </a:lvl1pPr>
          </a:lstStyle>
          <a:p>
            <a:r>
              <a:t>Kyorugi Rules and Interpretations Updates 2026</a:t>
            </a:r>
          </a:p>
        </p:txBody>
      </p:sp>
      <p:pic>
        <p:nvPicPr>
          <p:cNvPr id="19" name="OTU-Referee.png" descr="OTU-Referee.png"/>
          <p:cNvPicPr>
            <a:picLocks noChangeAspect="1"/>
          </p:cNvPicPr>
          <p:nvPr/>
        </p:nvPicPr>
        <p:blipFill>
          <a:blip r:embed="rId2"/>
          <a:stretch>
            <a:fillRect/>
          </a:stretch>
        </p:blipFill>
        <p:spPr>
          <a:xfrm>
            <a:off x="4286231" y="600138"/>
            <a:ext cx="3619538" cy="1903110"/>
          </a:xfrm>
          <a:prstGeom prst="rect">
            <a:avLst/>
          </a:prstGeom>
          <a:ln w="12700">
            <a:miter lim="400000"/>
          </a:ln>
        </p:spPr>
      </p:pic>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7" name="Title Text"/>
          <p:cNvSpPr txBox="1">
            <a:spLocks noGrp="1"/>
          </p:cNvSpPr>
          <p:nvPr>
            <p:ph type="title"/>
          </p:nvPr>
        </p:nvSpPr>
        <p:spPr>
          <a:prstGeom prst="rect">
            <a:avLst/>
          </a:prstGeom>
        </p:spPr>
        <p:txBody>
          <a:bodyPr/>
          <a:lstStyle/>
          <a:p>
            <a:r>
              <a:t>Title Text</a:t>
            </a:r>
          </a:p>
        </p:txBody>
      </p:sp>
      <p:sp>
        <p:nvSpPr>
          <p:cNvPr id="28"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sp>
        <p:nvSpPr>
          <p:cNvPr id="36" name="Title Text"/>
          <p:cNvSpPr txBox="1">
            <a:spLocks noGrp="1"/>
          </p:cNvSpPr>
          <p:nvPr>
            <p:ph type="title"/>
          </p:nvPr>
        </p:nvSpPr>
        <p:spPr>
          <a:xfrm>
            <a:off x="831850" y="1709738"/>
            <a:ext cx="10515600" cy="2852737"/>
          </a:xfrm>
          <a:prstGeom prst="rect">
            <a:avLst/>
          </a:prstGeom>
        </p:spPr>
        <p:txBody>
          <a:bodyPr anchor="b"/>
          <a:lstStyle/>
          <a:p>
            <a:r>
              <a:t>Title Text</a:t>
            </a:r>
          </a:p>
        </p:txBody>
      </p:sp>
      <p:sp>
        <p:nvSpPr>
          <p:cNvPr id="37" name="Body Level One…"/>
          <p:cNvSpPr txBox="1">
            <a:spLocks noGrp="1"/>
          </p:cNvSpPr>
          <p:nvPr>
            <p:ph type="body" sz="quarter" idx="1"/>
          </p:nvPr>
        </p:nvSpPr>
        <p:spPr>
          <a:xfrm>
            <a:off x="831850" y="4589462"/>
            <a:ext cx="10515600" cy="1500188"/>
          </a:xfrm>
          <a:prstGeom prst="rect">
            <a:avLst/>
          </a:prstGeom>
        </p:spPr>
        <p:txBody>
          <a:bodyPr/>
          <a:lstStyle>
            <a:lvl1pPr marL="0" indent="0">
              <a:lnSpc>
                <a:spcPct val="90000"/>
              </a:lnSpc>
              <a:spcBef>
                <a:spcPts val="1000"/>
              </a:spcBef>
              <a:buSzTx/>
              <a:buFontTx/>
              <a:buNone/>
              <a:defRPr sz="2200"/>
            </a:lvl1pPr>
            <a:lvl2pPr marL="0" indent="457200">
              <a:lnSpc>
                <a:spcPct val="90000"/>
              </a:lnSpc>
              <a:spcBef>
                <a:spcPts val="1000"/>
              </a:spcBef>
              <a:buSzTx/>
              <a:buFontTx/>
              <a:buNone/>
              <a:defRPr sz="2200"/>
            </a:lvl2pPr>
            <a:lvl3pPr marL="0" indent="914400">
              <a:lnSpc>
                <a:spcPct val="90000"/>
              </a:lnSpc>
              <a:spcBef>
                <a:spcPts val="1000"/>
              </a:spcBef>
              <a:buSzTx/>
              <a:buFontTx/>
              <a:buNone/>
              <a:defRPr sz="2200"/>
            </a:lvl3pPr>
            <a:lvl4pPr marL="0" indent="1371600">
              <a:lnSpc>
                <a:spcPct val="90000"/>
              </a:lnSpc>
              <a:spcBef>
                <a:spcPts val="1000"/>
              </a:spcBef>
              <a:buSzTx/>
              <a:buFontTx/>
              <a:buNone/>
              <a:defRPr sz="2200"/>
            </a:lvl4pPr>
            <a:lvl5pPr marL="0" indent="1828800">
              <a:lnSpc>
                <a:spcPct val="90000"/>
              </a:lnSpc>
              <a:spcBef>
                <a:spcPts val="1000"/>
              </a:spcBef>
              <a:buSzTx/>
              <a:buFontTx/>
              <a:buNone/>
              <a:defRPr sz="2200"/>
            </a:lvl5pPr>
          </a:lstStyle>
          <a:p>
            <a:r>
              <a:t>Body Level One</a:t>
            </a:r>
          </a:p>
          <a:p>
            <a:pPr lvl="1"/>
            <a:r>
              <a:t>Body Level Two</a:t>
            </a:r>
          </a:p>
          <a:p>
            <a:pPr lvl="2"/>
            <a:r>
              <a:t>Body Level Three</a:t>
            </a:r>
          </a:p>
          <a:p>
            <a:pPr lvl="3"/>
            <a:r>
              <a:t>Body Level Four</a:t>
            </a:r>
          </a:p>
          <a:p>
            <a:pPr lvl="4"/>
            <a:r>
              <a:t>Body Level Five</a:t>
            </a:r>
          </a:p>
        </p:txBody>
      </p:sp>
      <p:sp>
        <p:nvSpPr>
          <p:cNvPr id="3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sp>
        <p:nvSpPr>
          <p:cNvPr id="45" name="Title Text"/>
          <p:cNvSpPr txBox="1">
            <a:spLocks noGrp="1"/>
          </p:cNvSpPr>
          <p:nvPr>
            <p:ph type="title"/>
          </p:nvPr>
        </p:nvSpPr>
        <p:spPr>
          <a:xfrm>
            <a:off x="838200" y="365125"/>
            <a:ext cx="10515600" cy="1325563"/>
          </a:xfrm>
          <a:prstGeom prst="rect">
            <a:avLst/>
          </a:prstGeom>
        </p:spPr>
        <p:txBody>
          <a:bodyPr/>
          <a:lstStyle/>
          <a:p>
            <a:r>
              <a:t>Title Text</a:t>
            </a:r>
          </a:p>
        </p:txBody>
      </p:sp>
      <p:sp>
        <p:nvSpPr>
          <p:cNvPr id="46" name="Body Level One…"/>
          <p:cNvSpPr txBox="1">
            <a:spLocks noGrp="1"/>
          </p:cNvSpPr>
          <p:nvPr>
            <p:ph type="body" sz="half" idx="1"/>
          </p:nvPr>
        </p:nvSpPr>
        <p:spPr>
          <a:xfrm>
            <a:off x="838200" y="1825625"/>
            <a:ext cx="5181600" cy="4351338"/>
          </a:xfrm>
          <a:prstGeom prst="rect">
            <a:avLst/>
          </a:prstGeom>
        </p:spPr>
        <p:txBody>
          <a:bodyPr/>
          <a:lstStyle>
            <a:lvl1pPr marL="195942" indent="-195942"/>
            <a:lvl2pPr>
              <a:defRPr sz="2400"/>
            </a:lvl2pPr>
            <a:lvl3pPr marL="1188719" indent="-274319">
              <a:defRPr sz="2400"/>
            </a:lvl3pPr>
            <a:lvl4pPr marL="1676400" indent="-304800">
              <a:defRPr sz="2400"/>
            </a:lvl4pPr>
            <a:lvl5pPr marL="2133600" indent="-304800">
              <a:defRPr sz="2400"/>
            </a:lvl5pPr>
          </a:lstStyle>
          <a:p>
            <a:r>
              <a:t>Body Level One</a:t>
            </a:r>
          </a:p>
          <a:p>
            <a:pPr lvl="1"/>
            <a:r>
              <a:t>Body Level Two</a:t>
            </a:r>
          </a:p>
          <a:p>
            <a:pPr lvl="2"/>
            <a:r>
              <a:t>Body Level Three</a:t>
            </a:r>
          </a:p>
          <a:p>
            <a:pPr lvl="3"/>
            <a:r>
              <a:t>Body Level Four</a:t>
            </a:r>
          </a:p>
          <a:p>
            <a:pPr lvl="4"/>
            <a:r>
              <a:t>Body Level Five</a:t>
            </a:r>
          </a:p>
        </p:txBody>
      </p:sp>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sp>
        <p:nvSpPr>
          <p:cNvPr id="54" name="Title Text"/>
          <p:cNvSpPr txBox="1">
            <a:spLocks noGrp="1"/>
          </p:cNvSpPr>
          <p:nvPr>
            <p:ph type="title"/>
          </p:nvPr>
        </p:nvSpPr>
        <p:spPr>
          <a:xfrm>
            <a:off x="839787" y="365125"/>
            <a:ext cx="10515601" cy="1325563"/>
          </a:xfrm>
          <a:prstGeom prst="rect">
            <a:avLst/>
          </a:prstGeom>
        </p:spPr>
        <p:txBody>
          <a:bodyPr/>
          <a:lstStyle/>
          <a:p>
            <a:r>
              <a:t>Title Text</a:t>
            </a:r>
          </a:p>
        </p:txBody>
      </p:sp>
      <p:sp>
        <p:nvSpPr>
          <p:cNvPr id="55" name="Body Level One…"/>
          <p:cNvSpPr txBox="1">
            <a:spLocks noGrp="1"/>
          </p:cNvSpPr>
          <p:nvPr>
            <p:ph type="body" sz="quarter" idx="1"/>
          </p:nvPr>
        </p:nvSpPr>
        <p:spPr>
          <a:xfrm>
            <a:off x="839787" y="1681163"/>
            <a:ext cx="5157789" cy="823913"/>
          </a:xfrm>
          <a:prstGeom prst="rect">
            <a:avLst/>
          </a:prstGeom>
        </p:spPr>
        <p:txBody>
          <a:bodyPr anchor="b"/>
          <a:lstStyle>
            <a:lvl1pPr marL="0" indent="0">
              <a:lnSpc>
                <a:spcPct val="90000"/>
              </a:lnSpc>
              <a:spcBef>
                <a:spcPts val="1000"/>
              </a:spcBef>
              <a:buSzTx/>
              <a:buFontTx/>
              <a:buNone/>
              <a:defRPr sz="2200"/>
            </a:lvl1pPr>
            <a:lvl2pPr marL="0" indent="457200">
              <a:lnSpc>
                <a:spcPct val="90000"/>
              </a:lnSpc>
              <a:spcBef>
                <a:spcPts val="1000"/>
              </a:spcBef>
              <a:buSzTx/>
              <a:buFontTx/>
              <a:buNone/>
              <a:defRPr sz="2200"/>
            </a:lvl2pPr>
            <a:lvl3pPr marL="0" indent="914400">
              <a:lnSpc>
                <a:spcPct val="90000"/>
              </a:lnSpc>
              <a:spcBef>
                <a:spcPts val="1000"/>
              </a:spcBef>
              <a:buSzTx/>
              <a:buFontTx/>
              <a:buNone/>
              <a:defRPr sz="2200"/>
            </a:lvl3pPr>
            <a:lvl4pPr marL="0" indent="1371600">
              <a:lnSpc>
                <a:spcPct val="90000"/>
              </a:lnSpc>
              <a:spcBef>
                <a:spcPts val="1000"/>
              </a:spcBef>
              <a:buSzTx/>
              <a:buFontTx/>
              <a:buNone/>
              <a:defRPr sz="2200"/>
            </a:lvl4pPr>
            <a:lvl5pPr marL="0" indent="1828800">
              <a:lnSpc>
                <a:spcPct val="90000"/>
              </a:lnSpc>
              <a:spcBef>
                <a:spcPts val="1000"/>
              </a:spcBef>
              <a:buSzTx/>
              <a:buFontTx/>
              <a:buNone/>
              <a:defRPr sz="2200"/>
            </a:lvl5pPr>
          </a:lstStyle>
          <a:p>
            <a:r>
              <a:t>Body Level One</a:t>
            </a:r>
          </a:p>
          <a:p>
            <a:pPr lvl="1"/>
            <a:r>
              <a:t>Body Level Two</a:t>
            </a:r>
          </a:p>
          <a:p>
            <a:pPr lvl="2"/>
            <a:r>
              <a:t>Body Level Three</a:t>
            </a:r>
          </a:p>
          <a:p>
            <a:pPr lvl="3"/>
            <a:r>
              <a:t>Body Level Four</a:t>
            </a:r>
          </a:p>
          <a:p>
            <a:pPr lvl="4"/>
            <a:r>
              <a:t>Body Level Five</a:t>
            </a:r>
          </a:p>
        </p:txBody>
      </p:sp>
      <p:sp>
        <p:nvSpPr>
          <p:cNvPr id="56" name="Text Placeholder 4"/>
          <p:cNvSpPr>
            <a:spLocks noGrp="1"/>
          </p:cNvSpPr>
          <p:nvPr>
            <p:ph type="body" sz="quarter" idx="21"/>
          </p:nvPr>
        </p:nvSpPr>
        <p:spPr>
          <a:xfrm>
            <a:off x="6172200" y="1681163"/>
            <a:ext cx="5183188" cy="823913"/>
          </a:xfrm>
          <a:prstGeom prst="rect">
            <a:avLst/>
          </a:prstGeom>
        </p:spPr>
        <p:txBody>
          <a:bodyPr anchor="b"/>
          <a:lstStyle/>
          <a:p>
            <a:pPr marL="0" indent="0">
              <a:lnSpc>
                <a:spcPct val="90000"/>
              </a:lnSpc>
              <a:spcBef>
                <a:spcPts val="1000"/>
              </a:spcBef>
              <a:buSzTx/>
              <a:buFontTx/>
              <a:buNone/>
              <a:defRPr>
                <a:solidFill>
                  <a:srgbClr val="FFFFFF"/>
                </a:solidFill>
                <a:latin typeface="Avenir Heavy"/>
                <a:ea typeface="Avenir Heavy"/>
                <a:cs typeface="Avenir Heavy"/>
                <a:sym typeface="Avenir Heavy"/>
              </a:defRPr>
            </a:pPr>
            <a:endParaRPr/>
          </a:p>
        </p:txBody>
      </p:sp>
      <p:sp>
        <p:nvSpPr>
          <p:cNvPr id="5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sp>
        <p:nvSpPr>
          <p:cNvPr id="64" name="Title Text"/>
          <p:cNvSpPr txBox="1">
            <a:spLocks noGrp="1"/>
          </p:cNvSpPr>
          <p:nvPr>
            <p:ph type="title"/>
          </p:nvPr>
        </p:nvSpPr>
        <p:spPr>
          <a:xfrm>
            <a:off x="838200" y="365125"/>
            <a:ext cx="10515600" cy="1325563"/>
          </a:xfrm>
          <a:prstGeom prst="rect">
            <a:avLst/>
          </a:prstGeom>
        </p:spPr>
        <p:txBody>
          <a:bodyPr/>
          <a:lstStyle/>
          <a:p>
            <a:r>
              <a:t>Title Text</a:t>
            </a:r>
          </a:p>
        </p:txBody>
      </p:sp>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sp>
        <p:nvSpPr>
          <p:cNvPr id="79" name="Title Text"/>
          <p:cNvSpPr txBox="1">
            <a:spLocks noGrp="1"/>
          </p:cNvSpPr>
          <p:nvPr>
            <p:ph type="title"/>
          </p:nvPr>
        </p:nvSpPr>
        <p:spPr>
          <a:xfrm>
            <a:off x="839787" y="457200"/>
            <a:ext cx="3932239" cy="1600200"/>
          </a:xfrm>
          <a:prstGeom prst="rect">
            <a:avLst/>
          </a:prstGeom>
        </p:spPr>
        <p:txBody>
          <a:bodyPr anchor="b"/>
          <a:lstStyle/>
          <a:p>
            <a:r>
              <a:t>Title Text</a:t>
            </a:r>
          </a:p>
        </p:txBody>
      </p:sp>
      <p:sp>
        <p:nvSpPr>
          <p:cNvPr id="80" name="Body Level One…"/>
          <p:cNvSpPr txBox="1">
            <a:spLocks noGrp="1"/>
          </p:cNvSpPr>
          <p:nvPr>
            <p:ph type="body" sz="half" idx="1"/>
          </p:nvPr>
        </p:nvSpPr>
        <p:spPr>
          <a:xfrm>
            <a:off x="5183187" y="987425"/>
            <a:ext cx="6172201" cy="4873625"/>
          </a:xfrm>
          <a:prstGeom prst="rect">
            <a:avLst/>
          </a:prstGeom>
        </p:spPr>
        <p:txBody>
          <a:bodyPr/>
          <a:lstStyle>
            <a:lvl1pPr marL="171450" indent="-171450"/>
            <a:lvl2pPr marL="653142" indent="-195942">
              <a:defRPr sz="2400"/>
            </a:lvl2pPr>
            <a:lvl3pPr>
              <a:defRPr sz="2400"/>
            </a:lvl3pPr>
            <a:lvl4pPr marL="1645920" indent="-274320">
              <a:defRPr sz="2400"/>
            </a:lvl4pPr>
            <a:lvl5pPr marL="2103120" indent="-274320">
              <a:defRPr sz="2400"/>
            </a:lvl5pPr>
          </a:lstStyle>
          <a:p>
            <a:r>
              <a:t>Body Level One</a:t>
            </a:r>
          </a:p>
          <a:p>
            <a:pPr lvl="1"/>
            <a:r>
              <a:t>Body Level Two</a:t>
            </a:r>
          </a:p>
          <a:p>
            <a:pPr lvl="2"/>
            <a:r>
              <a:t>Body Level Three</a:t>
            </a:r>
          </a:p>
          <a:p>
            <a:pPr lvl="3"/>
            <a:r>
              <a:t>Body Level Four</a:t>
            </a:r>
          </a:p>
          <a:p>
            <a:pPr lvl="4"/>
            <a:r>
              <a:t>Body Level Five</a:t>
            </a:r>
          </a:p>
        </p:txBody>
      </p:sp>
      <p:sp>
        <p:nvSpPr>
          <p:cNvPr id="81" name="Text Placeholder 3"/>
          <p:cNvSpPr>
            <a:spLocks noGrp="1"/>
          </p:cNvSpPr>
          <p:nvPr>
            <p:ph type="body" sz="quarter" idx="21"/>
          </p:nvPr>
        </p:nvSpPr>
        <p:spPr>
          <a:xfrm>
            <a:off x="839787" y="2057400"/>
            <a:ext cx="3932238" cy="3811588"/>
          </a:xfrm>
          <a:prstGeom prst="rect">
            <a:avLst/>
          </a:prstGeom>
        </p:spPr>
        <p:txBody>
          <a:bodyPr/>
          <a:lstStyle/>
          <a:p>
            <a:pPr marL="0" indent="0">
              <a:lnSpc>
                <a:spcPct val="90000"/>
              </a:lnSpc>
              <a:spcBef>
                <a:spcPts val="1000"/>
              </a:spcBef>
              <a:buSzTx/>
              <a:buFontTx/>
              <a:buNone/>
              <a:defRPr sz="1600">
                <a:solidFill>
                  <a:srgbClr val="FFFFFF"/>
                </a:solidFill>
              </a:defRPr>
            </a:pPr>
            <a:endParaRPr/>
          </a:p>
        </p:txBody>
      </p:sp>
      <p:sp>
        <p:nvSpPr>
          <p:cNvPr id="8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sp>
        <p:nvSpPr>
          <p:cNvPr id="89" name="Title Text"/>
          <p:cNvSpPr txBox="1">
            <a:spLocks noGrp="1"/>
          </p:cNvSpPr>
          <p:nvPr>
            <p:ph type="title"/>
          </p:nvPr>
        </p:nvSpPr>
        <p:spPr>
          <a:xfrm>
            <a:off x="839787" y="457200"/>
            <a:ext cx="3932239" cy="1600200"/>
          </a:xfrm>
          <a:prstGeom prst="rect">
            <a:avLst/>
          </a:prstGeom>
        </p:spPr>
        <p:txBody>
          <a:bodyPr anchor="b"/>
          <a:lstStyle/>
          <a:p>
            <a:r>
              <a:t>Title Text</a:t>
            </a:r>
          </a:p>
        </p:txBody>
      </p:sp>
      <p:sp>
        <p:nvSpPr>
          <p:cNvPr id="90" name="Picture Placeholder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91" name="Body Level One…"/>
          <p:cNvSpPr txBox="1">
            <a:spLocks noGrp="1"/>
          </p:cNvSpPr>
          <p:nvPr>
            <p:ph type="body" sz="quarter" idx="1"/>
          </p:nvPr>
        </p:nvSpPr>
        <p:spPr>
          <a:xfrm>
            <a:off x="839787" y="2057400"/>
            <a:ext cx="3932239" cy="3811588"/>
          </a:xfrm>
          <a:prstGeom prst="rect">
            <a:avLst/>
          </a:prstGeom>
        </p:spPr>
        <p:txBody>
          <a:bodyPr/>
          <a:lstStyle>
            <a:lvl1pPr marL="0" indent="0">
              <a:lnSpc>
                <a:spcPct val="90000"/>
              </a:lnSpc>
              <a:spcBef>
                <a:spcPts val="1000"/>
              </a:spcBef>
              <a:buSzTx/>
              <a:buFontTx/>
              <a:buNone/>
              <a:defRPr sz="2200"/>
            </a:lvl1pPr>
            <a:lvl2pPr marL="0" indent="457200">
              <a:lnSpc>
                <a:spcPct val="90000"/>
              </a:lnSpc>
              <a:spcBef>
                <a:spcPts val="1000"/>
              </a:spcBef>
              <a:buSzTx/>
              <a:buFontTx/>
              <a:buNone/>
              <a:defRPr sz="2200"/>
            </a:lvl2pPr>
            <a:lvl3pPr marL="0" indent="914400">
              <a:lnSpc>
                <a:spcPct val="90000"/>
              </a:lnSpc>
              <a:spcBef>
                <a:spcPts val="1000"/>
              </a:spcBef>
              <a:buSzTx/>
              <a:buFontTx/>
              <a:buNone/>
              <a:defRPr sz="2200"/>
            </a:lvl3pPr>
            <a:lvl4pPr marL="0" indent="1371600">
              <a:lnSpc>
                <a:spcPct val="90000"/>
              </a:lnSpc>
              <a:spcBef>
                <a:spcPts val="1000"/>
              </a:spcBef>
              <a:buSzTx/>
              <a:buFontTx/>
              <a:buNone/>
              <a:defRPr sz="2200"/>
            </a:lvl4pPr>
            <a:lvl5pPr marL="0" indent="1828800">
              <a:lnSpc>
                <a:spcPct val="90000"/>
              </a:lnSpc>
              <a:spcBef>
                <a:spcPts val="1000"/>
              </a:spcBef>
              <a:buSzTx/>
              <a:buFontTx/>
              <a:buNone/>
              <a:defRPr sz="2200"/>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41901" y="103354"/>
            <a:ext cx="10515601" cy="13255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486585" y="1406525"/>
            <a:ext cx="11218830" cy="43513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lvl2pPr>
              <a:defRPr sz="2000"/>
            </a:lvl2pPr>
            <a:lvl3pPr marL="1143000" indent="-228600">
              <a:defRPr sz="2000"/>
            </a:lvl3pPr>
            <a:lvl4pPr marL="1625600" indent="-254000">
              <a:defRPr sz="2000"/>
            </a:lvl4pPr>
            <a:lvl5pPr marL="2082800" indent="-254000">
              <a:defRPr sz="2000"/>
            </a:lvl5pPr>
          </a:lstStyle>
          <a:p>
            <a:r>
              <a:t>Body Level One</a:t>
            </a:r>
          </a:p>
          <a:p>
            <a:pPr lvl="1"/>
            <a:r>
              <a:t>Body Level Two</a:t>
            </a:r>
          </a:p>
          <a:p>
            <a:pPr lvl="2"/>
            <a:r>
              <a:t>Body Level Three</a:t>
            </a:r>
          </a:p>
          <a:p>
            <a:pPr lvl="3"/>
            <a:r>
              <a:t>Body Level Four</a:t>
            </a:r>
          </a:p>
          <a:p>
            <a:pPr lvl="4"/>
            <a:r>
              <a:t>Body Level Five</a:t>
            </a:r>
          </a:p>
        </p:txBody>
      </p:sp>
      <p:sp>
        <p:nvSpPr>
          <p:cNvPr id="4" name="Rectangle: Rounded Corners 7"/>
          <p:cNvSpPr/>
          <p:nvPr/>
        </p:nvSpPr>
        <p:spPr>
          <a:xfrm>
            <a:off x="433848" y="1152269"/>
            <a:ext cx="11324304" cy="224340"/>
          </a:xfrm>
          <a:prstGeom prst="roundRect">
            <a:avLst>
              <a:gd name="adj" fmla="val 50000"/>
            </a:avLst>
          </a:prstGeom>
          <a:solidFill>
            <a:schemeClr val="accent1"/>
          </a:solidFill>
          <a:ln w="19050">
            <a:solidFill>
              <a:srgbClr val="FFFFFF"/>
            </a:solidFill>
            <a:miter/>
          </a:ln>
        </p:spPr>
        <p:txBody>
          <a:bodyPr lIns="45719" rIns="45719"/>
          <a:lstStyle/>
          <a:p>
            <a:pPr>
              <a:defRPr sz="2400">
                <a:solidFill>
                  <a:srgbClr val="FFFFFF"/>
                </a:solidFill>
                <a:latin typeface="Avenir Book"/>
                <a:ea typeface="Avenir Book"/>
                <a:cs typeface="Avenir Book"/>
                <a:sym typeface="Avenir Book"/>
              </a:defRPr>
            </a:pPr>
            <a:endParaRPr/>
          </a:p>
        </p:txBody>
      </p:sp>
      <p:sp>
        <p:nvSpPr>
          <p:cNvPr id="5" name="Rectangle"/>
          <p:cNvSpPr/>
          <p:nvPr/>
        </p:nvSpPr>
        <p:spPr>
          <a:xfrm>
            <a:off x="-1700" y="6321831"/>
            <a:ext cx="8598690" cy="520652"/>
          </a:xfrm>
          <a:prstGeom prst="rect">
            <a:avLst/>
          </a:prstGeom>
          <a:solidFill>
            <a:schemeClr val="accent2"/>
          </a:solidFill>
          <a:ln w="19050">
            <a:solidFill>
              <a:srgbClr val="AA5224"/>
            </a:solidFill>
            <a:miter/>
          </a:ln>
        </p:spPr>
        <p:txBody>
          <a:bodyPr lIns="45719" rIns="45719" anchor="ctr"/>
          <a:lstStyle/>
          <a:p>
            <a:pPr>
              <a:defRPr sz="2400">
                <a:solidFill>
                  <a:srgbClr val="FFFFFF"/>
                </a:solidFill>
                <a:latin typeface="Avenir Book"/>
                <a:ea typeface="Avenir Book"/>
                <a:cs typeface="Avenir Book"/>
                <a:sym typeface="Avenir Book"/>
              </a:defRPr>
            </a:pPr>
            <a:endParaRPr/>
          </a:p>
        </p:txBody>
      </p:sp>
      <p:sp>
        <p:nvSpPr>
          <p:cNvPr id="6" name="Trapezoid"/>
          <p:cNvSpPr/>
          <p:nvPr/>
        </p:nvSpPr>
        <p:spPr>
          <a:xfrm>
            <a:off x="7865604" y="6310402"/>
            <a:ext cx="5322566" cy="2262091"/>
          </a:xfrm>
          <a:custGeom>
            <a:avLst/>
            <a:gdLst/>
            <a:ahLst/>
            <a:cxnLst>
              <a:cxn ang="0">
                <a:pos x="wd2" y="hd2"/>
              </a:cxn>
              <a:cxn ang="5400000">
                <a:pos x="wd2" y="hd2"/>
              </a:cxn>
              <a:cxn ang="10800000">
                <a:pos x="wd2" y="hd2"/>
              </a:cxn>
              <a:cxn ang="16200000">
                <a:pos x="wd2" y="hd2"/>
              </a:cxn>
            </a:cxnLst>
            <a:rect l="0" t="0" r="r" b="b"/>
            <a:pathLst>
              <a:path w="21600" h="21600" extrusionOk="0">
                <a:moveTo>
                  <a:pt x="2972" y="0"/>
                </a:moveTo>
                <a:lnTo>
                  <a:pt x="0" y="21600"/>
                </a:lnTo>
                <a:lnTo>
                  <a:pt x="21600" y="21600"/>
                </a:lnTo>
                <a:lnTo>
                  <a:pt x="18627" y="0"/>
                </a:lnTo>
                <a:lnTo>
                  <a:pt x="2972" y="0"/>
                </a:lnTo>
                <a:close/>
              </a:path>
            </a:pathLst>
          </a:custGeom>
          <a:solidFill>
            <a:schemeClr val="accent3"/>
          </a:solidFill>
          <a:ln w="12700">
            <a:miter lim="400000"/>
          </a:ln>
        </p:spPr>
        <p:txBody>
          <a:bodyPr lIns="45719" rIns="45719" anchor="ctr"/>
          <a:lstStyle/>
          <a:p>
            <a:pPr>
              <a:defRPr sz="2400">
                <a:solidFill>
                  <a:srgbClr val="FFFFFF"/>
                </a:solidFill>
                <a:latin typeface="Avenir Book"/>
                <a:ea typeface="Avenir Book"/>
                <a:cs typeface="Avenir Book"/>
                <a:sym typeface="Avenir Book"/>
              </a:defRPr>
            </a:pPr>
            <a:endParaRPr/>
          </a:p>
        </p:txBody>
      </p:sp>
      <p:pic>
        <p:nvPicPr>
          <p:cNvPr id="7" name="OTU-Referee.png" descr="OTU-Referee.png"/>
          <p:cNvPicPr>
            <a:picLocks noChangeAspect="1"/>
          </p:cNvPicPr>
          <p:nvPr/>
        </p:nvPicPr>
        <p:blipFill>
          <a:blip r:embed="rId11"/>
          <a:stretch>
            <a:fillRect/>
          </a:stretch>
        </p:blipFill>
        <p:spPr>
          <a:xfrm>
            <a:off x="9970259" y="219381"/>
            <a:ext cx="1717369" cy="902973"/>
          </a:xfrm>
          <a:prstGeom prst="rect">
            <a:avLst/>
          </a:prstGeom>
          <a:ln w="12700">
            <a:miter lim="400000"/>
          </a:ln>
        </p:spPr>
      </p:pic>
      <p:sp>
        <p:nvSpPr>
          <p:cNvPr id="8" name="Slide Number"/>
          <p:cNvSpPr txBox="1">
            <a:spLocks noGrp="1"/>
          </p:cNvSpPr>
          <p:nvPr>
            <p:ph type="sldNum" sz="quarter" idx="2"/>
          </p:nvPr>
        </p:nvSpPr>
        <p:spPr>
          <a:xfrm>
            <a:off x="11353800" y="6340792"/>
            <a:ext cx="358413" cy="396241"/>
          </a:xfrm>
          <a:prstGeom prst="rect">
            <a:avLst/>
          </a:prstGeom>
          <a:ln w="12700">
            <a:miter lim="400000"/>
          </a:ln>
        </p:spPr>
        <p:txBody>
          <a:bodyPr wrap="none" lIns="45719" rIns="45719" anchor="ctr">
            <a:spAutoFit/>
          </a:body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914400" rtl="0" latinLnBrk="0">
        <a:lnSpc>
          <a:spcPct val="90000"/>
        </a:lnSpc>
        <a:spcBef>
          <a:spcPts val="0"/>
        </a:spcBef>
        <a:spcAft>
          <a:spcPts val="0"/>
        </a:spcAft>
        <a:buClrTx/>
        <a:buSzTx/>
        <a:buFontTx/>
        <a:buNone/>
        <a:tabLst/>
        <a:defRPr sz="4200" b="0" i="0" u="none" strike="noStrike" cap="none" spc="0" baseline="0">
          <a:solidFill>
            <a:srgbClr val="005493"/>
          </a:solidFill>
          <a:uFillTx/>
          <a:latin typeface="Avenir Heavy"/>
          <a:ea typeface="Avenir Heavy"/>
          <a:cs typeface="Avenir Heavy"/>
          <a:sym typeface="Avenir Heavy"/>
        </a:defRPr>
      </a:lvl1pPr>
      <a:lvl2pPr marL="0" marR="0" indent="0" algn="l" defTabSz="914400" rtl="0" latinLnBrk="0">
        <a:lnSpc>
          <a:spcPct val="90000"/>
        </a:lnSpc>
        <a:spcBef>
          <a:spcPts val="0"/>
        </a:spcBef>
        <a:spcAft>
          <a:spcPts val="0"/>
        </a:spcAft>
        <a:buClrTx/>
        <a:buSzTx/>
        <a:buFontTx/>
        <a:buNone/>
        <a:tabLst/>
        <a:defRPr sz="4200" b="0" i="0" u="none" strike="noStrike" cap="none" spc="0" baseline="0">
          <a:solidFill>
            <a:srgbClr val="005493"/>
          </a:solidFill>
          <a:uFillTx/>
          <a:latin typeface="Avenir Heavy"/>
          <a:ea typeface="Avenir Heavy"/>
          <a:cs typeface="Avenir Heavy"/>
          <a:sym typeface="Avenir Heavy"/>
        </a:defRPr>
      </a:lvl2pPr>
      <a:lvl3pPr marL="0" marR="0" indent="0" algn="l" defTabSz="914400" rtl="0" latinLnBrk="0">
        <a:lnSpc>
          <a:spcPct val="90000"/>
        </a:lnSpc>
        <a:spcBef>
          <a:spcPts val="0"/>
        </a:spcBef>
        <a:spcAft>
          <a:spcPts val="0"/>
        </a:spcAft>
        <a:buClrTx/>
        <a:buSzTx/>
        <a:buFontTx/>
        <a:buNone/>
        <a:tabLst/>
        <a:defRPr sz="4200" b="0" i="0" u="none" strike="noStrike" cap="none" spc="0" baseline="0">
          <a:solidFill>
            <a:srgbClr val="005493"/>
          </a:solidFill>
          <a:uFillTx/>
          <a:latin typeface="Avenir Heavy"/>
          <a:ea typeface="Avenir Heavy"/>
          <a:cs typeface="Avenir Heavy"/>
          <a:sym typeface="Avenir Heavy"/>
        </a:defRPr>
      </a:lvl3pPr>
      <a:lvl4pPr marL="0" marR="0" indent="0" algn="l" defTabSz="914400" rtl="0" latinLnBrk="0">
        <a:lnSpc>
          <a:spcPct val="90000"/>
        </a:lnSpc>
        <a:spcBef>
          <a:spcPts val="0"/>
        </a:spcBef>
        <a:spcAft>
          <a:spcPts val="0"/>
        </a:spcAft>
        <a:buClrTx/>
        <a:buSzTx/>
        <a:buFontTx/>
        <a:buNone/>
        <a:tabLst/>
        <a:defRPr sz="4200" b="0" i="0" u="none" strike="noStrike" cap="none" spc="0" baseline="0">
          <a:solidFill>
            <a:srgbClr val="005493"/>
          </a:solidFill>
          <a:uFillTx/>
          <a:latin typeface="Avenir Heavy"/>
          <a:ea typeface="Avenir Heavy"/>
          <a:cs typeface="Avenir Heavy"/>
          <a:sym typeface="Avenir Heavy"/>
        </a:defRPr>
      </a:lvl4pPr>
      <a:lvl5pPr marL="0" marR="0" indent="0" algn="l" defTabSz="914400" rtl="0" latinLnBrk="0">
        <a:lnSpc>
          <a:spcPct val="90000"/>
        </a:lnSpc>
        <a:spcBef>
          <a:spcPts val="0"/>
        </a:spcBef>
        <a:spcAft>
          <a:spcPts val="0"/>
        </a:spcAft>
        <a:buClrTx/>
        <a:buSzTx/>
        <a:buFontTx/>
        <a:buNone/>
        <a:tabLst/>
        <a:defRPr sz="4200" b="0" i="0" u="none" strike="noStrike" cap="none" spc="0" baseline="0">
          <a:solidFill>
            <a:srgbClr val="005493"/>
          </a:solidFill>
          <a:uFillTx/>
          <a:latin typeface="Avenir Heavy"/>
          <a:ea typeface="Avenir Heavy"/>
          <a:cs typeface="Avenir Heavy"/>
          <a:sym typeface="Avenir Heavy"/>
        </a:defRPr>
      </a:lvl5pPr>
      <a:lvl6pPr marL="0" marR="0" indent="0" algn="l" defTabSz="914400" rtl="0" latinLnBrk="0">
        <a:lnSpc>
          <a:spcPct val="90000"/>
        </a:lnSpc>
        <a:spcBef>
          <a:spcPts val="0"/>
        </a:spcBef>
        <a:spcAft>
          <a:spcPts val="0"/>
        </a:spcAft>
        <a:buClrTx/>
        <a:buSzTx/>
        <a:buFontTx/>
        <a:buNone/>
        <a:tabLst/>
        <a:defRPr sz="4200" b="0" i="0" u="none" strike="noStrike" cap="none" spc="0" baseline="0">
          <a:solidFill>
            <a:srgbClr val="005493"/>
          </a:solidFill>
          <a:uFillTx/>
          <a:latin typeface="Avenir Heavy"/>
          <a:ea typeface="Avenir Heavy"/>
          <a:cs typeface="Avenir Heavy"/>
          <a:sym typeface="Avenir Heavy"/>
        </a:defRPr>
      </a:lvl6pPr>
      <a:lvl7pPr marL="0" marR="0" indent="0" algn="l" defTabSz="914400" rtl="0" latinLnBrk="0">
        <a:lnSpc>
          <a:spcPct val="90000"/>
        </a:lnSpc>
        <a:spcBef>
          <a:spcPts val="0"/>
        </a:spcBef>
        <a:spcAft>
          <a:spcPts val="0"/>
        </a:spcAft>
        <a:buClrTx/>
        <a:buSzTx/>
        <a:buFontTx/>
        <a:buNone/>
        <a:tabLst/>
        <a:defRPr sz="4200" b="0" i="0" u="none" strike="noStrike" cap="none" spc="0" baseline="0">
          <a:solidFill>
            <a:srgbClr val="005493"/>
          </a:solidFill>
          <a:uFillTx/>
          <a:latin typeface="Avenir Heavy"/>
          <a:ea typeface="Avenir Heavy"/>
          <a:cs typeface="Avenir Heavy"/>
          <a:sym typeface="Avenir Heavy"/>
        </a:defRPr>
      </a:lvl7pPr>
      <a:lvl8pPr marL="0" marR="0" indent="0" algn="l" defTabSz="914400" rtl="0" latinLnBrk="0">
        <a:lnSpc>
          <a:spcPct val="90000"/>
        </a:lnSpc>
        <a:spcBef>
          <a:spcPts val="0"/>
        </a:spcBef>
        <a:spcAft>
          <a:spcPts val="0"/>
        </a:spcAft>
        <a:buClrTx/>
        <a:buSzTx/>
        <a:buFontTx/>
        <a:buNone/>
        <a:tabLst/>
        <a:defRPr sz="4200" b="0" i="0" u="none" strike="noStrike" cap="none" spc="0" baseline="0">
          <a:solidFill>
            <a:srgbClr val="005493"/>
          </a:solidFill>
          <a:uFillTx/>
          <a:latin typeface="Avenir Heavy"/>
          <a:ea typeface="Avenir Heavy"/>
          <a:cs typeface="Avenir Heavy"/>
          <a:sym typeface="Avenir Heavy"/>
        </a:defRPr>
      </a:lvl8pPr>
      <a:lvl9pPr marL="0" marR="0" indent="0" algn="l" defTabSz="914400" rtl="0" latinLnBrk="0">
        <a:lnSpc>
          <a:spcPct val="90000"/>
        </a:lnSpc>
        <a:spcBef>
          <a:spcPts val="0"/>
        </a:spcBef>
        <a:spcAft>
          <a:spcPts val="0"/>
        </a:spcAft>
        <a:buClrTx/>
        <a:buSzTx/>
        <a:buFontTx/>
        <a:buNone/>
        <a:tabLst/>
        <a:defRPr sz="4200" b="0" i="0" u="none" strike="noStrike" cap="none" spc="0" baseline="0">
          <a:solidFill>
            <a:srgbClr val="005493"/>
          </a:solidFill>
          <a:uFillTx/>
          <a:latin typeface="Avenir Heavy"/>
          <a:ea typeface="Avenir Heavy"/>
          <a:cs typeface="Avenir Heavy"/>
          <a:sym typeface="Avenir Heavy"/>
        </a:defRPr>
      </a:lvl9pPr>
    </p:titleStyle>
    <p:bodyStyle>
      <a:lvl1pPr marL="228600" marR="0" indent="-228600" algn="l" defTabSz="914400" rtl="0" latinLnBrk="0">
        <a:lnSpc>
          <a:spcPct val="100000"/>
        </a:lnSpc>
        <a:spcBef>
          <a:spcPts val="0"/>
        </a:spcBef>
        <a:spcAft>
          <a:spcPts val="0"/>
        </a:spcAft>
        <a:buClrTx/>
        <a:buSzPct val="100000"/>
        <a:buFont typeface="Arial"/>
        <a:buAutoNum type="arabicPeriod"/>
        <a:tabLst/>
        <a:defRPr sz="2400" b="0" i="0" u="none" strike="noStrike" cap="none" spc="0" baseline="0">
          <a:solidFill>
            <a:srgbClr val="000000"/>
          </a:solidFill>
          <a:uFillTx/>
          <a:latin typeface="Avenir Book"/>
          <a:ea typeface="Avenir Book"/>
          <a:cs typeface="Avenir Book"/>
          <a:sym typeface="Avenir Book"/>
        </a:defRPr>
      </a:lvl1pPr>
      <a:lvl2pPr marL="685800" marR="0" indent="-228600" algn="l" defTabSz="914400" rtl="0" latinLnBrk="0">
        <a:lnSpc>
          <a:spcPct val="100000"/>
        </a:lnSpc>
        <a:spcBef>
          <a:spcPts val="0"/>
        </a:spcBef>
        <a:spcAft>
          <a:spcPts val="0"/>
        </a:spcAft>
        <a:buClrTx/>
        <a:buSzPct val="100000"/>
        <a:buFont typeface="Arial"/>
        <a:buAutoNum type="arabicPeriod"/>
        <a:tabLst/>
        <a:defRPr sz="2400" b="0" i="0" u="none" strike="noStrike" cap="none" spc="0" baseline="0">
          <a:solidFill>
            <a:srgbClr val="000000"/>
          </a:solidFill>
          <a:uFillTx/>
          <a:latin typeface="Avenir Book"/>
          <a:ea typeface="Avenir Book"/>
          <a:cs typeface="Avenir Book"/>
          <a:sym typeface="Avenir Book"/>
        </a:defRPr>
      </a:lvl2pPr>
      <a:lvl3pPr marL="1188719" marR="0" indent="-274319" algn="l" defTabSz="914400" rtl="0" latinLnBrk="0">
        <a:lnSpc>
          <a:spcPct val="100000"/>
        </a:lnSpc>
        <a:spcBef>
          <a:spcPts val="0"/>
        </a:spcBef>
        <a:spcAft>
          <a:spcPts val="0"/>
        </a:spcAft>
        <a:buClrTx/>
        <a:buSzPct val="100000"/>
        <a:buFont typeface="Arial"/>
        <a:buChar char="•"/>
        <a:tabLst/>
        <a:defRPr sz="2400" b="0" i="0" u="none" strike="noStrike" cap="none" spc="0" baseline="0">
          <a:solidFill>
            <a:srgbClr val="000000"/>
          </a:solidFill>
          <a:uFillTx/>
          <a:latin typeface="Avenir Book"/>
          <a:ea typeface="Avenir Book"/>
          <a:cs typeface="Avenir Book"/>
          <a:sym typeface="Avenir Book"/>
        </a:defRPr>
      </a:lvl3pPr>
      <a:lvl4pPr marL="1676400" marR="0" indent="-304800" algn="l" defTabSz="914400" rtl="0" latinLnBrk="0">
        <a:lnSpc>
          <a:spcPct val="100000"/>
        </a:lnSpc>
        <a:spcBef>
          <a:spcPts val="0"/>
        </a:spcBef>
        <a:spcAft>
          <a:spcPts val="0"/>
        </a:spcAft>
        <a:buClrTx/>
        <a:buSzPct val="100000"/>
        <a:buFont typeface="Arial"/>
        <a:buChar char="•"/>
        <a:tabLst/>
        <a:defRPr sz="2400" b="0" i="0" u="none" strike="noStrike" cap="none" spc="0" baseline="0">
          <a:solidFill>
            <a:srgbClr val="000000"/>
          </a:solidFill>
          <a:uFillTx/>
          <a:latin typeface="Avenir Book"/>
          <a:ea typeface="Avenir Book"/>
          <a:cs typeface="Avenir Book"/>
          <a:sym typeface="Avenir Book"/>
        </a:defRPr>
      </a:lvl4pPr>
      <a:lvl5pPr marL="2133600" marR="0" indent="-304800" algn="l" defTabSz="914400" rtl="0" latinLnBrk="0">
        <a:lnSpc>
          <a:spcPct val="100000"/>
        </a:lnSpc>
        <a:spcBef>
          <a:spcPts val="0"/>
        </a:spcBef>
        <a:spcAft>
          <a:spcPts val="0"/>
        </a:spcAft>
        <a:buClrTx/>
        <a:buSzPct val="100000"/>
        <a:buFont typeface="Arial"/>
        <a:buChar char="•"/>
        <a:tabLst/>
        <a:defRPr sz="2400" b="0" i="0" u="none" strike="noStrike" cap="none" spc="0" baseline="0">
          <a:solidFill>
            <a:srgbClr val="000000"/>
          </a:solidFill>
          <a:uFillTx/>
          <a:latin typeface="Avenir Book"/>
          <a:ea typeface="Avenir Book"/>
          <a:cs typeface="Avenir Book"/>
          <a:sym typeface="Avenir Book"/>
        </a:defRPr>
      </a:lvl5pPr>
      <a:lvl6pPr marL="2590800" marR="0" indent="-304800" algn="l" defTabSz="914400" rtl="0" latinLnBrk="0">
        <a:lnSpc>
          <a:spcPct val="100000"/>
        </a:lnSpc>
        <a:spcBef>
          <a:spcPts val="0"/>
        </a:spcBef>
        <a:spcAft>
          <a:spcPts val="0"/>
        </a:spcAft>
        <a:buClrTx/>
        <a:buSzPct val="100000"/>
        <a:buFont typeface="Arial"/>
        <a:buChar char="•"/>
        <a:tabLst/>
        <a:defRPr sz="2400" b="0" i="0" u="none" strike="noStrike" cap="none" spc="0" baseline="0">
          <a:solidFill>
            <a:srgbClr val="000000"/>
          </a:solidFill>
          <a:uFillTx/>
          <a:latin typeface="Avenir Book"/>
          <a:ea typeface="Avenir Book"/>
          <a:cs typeface="Avenir Book"/>
          <a:sym typeface="Avenir Book"/>
        </a:defRPr>
      </a:lvl6pPr>
      <a:lvl7pPr marL="3048000" marR="0" indent="-304800" algn="l" defTabSz="914400" rtl="0" latinLnBrk="0">
        <a:lnSpc>
          <a:spcPct val="100000"/>
        </a:lnSpc>
        <a:spcBef>
          <a:spcPts val="0"/>
        </a:spcBef>
        <a:spcAft>
          <a:spcPts val="0"/>
        </a:spcAft>
        <a:buClrTx/>
        <a:buSzPct val="100000"/>
        <a:buFont typeface="Arial"/>
        <a:buChar char="•"/>
        <a:tabLst/>
        <a:defRPr sz="2400" b="0" i="0" u="none" strike="noStrike" cap="none" spc="0" baseline="0">
          <a:solidFill>
            <a:srgbClr val="000000"/>
          </a:solidFill>
          <a:uFillTx/>
          <a:latin typeface="Avenir Book"/>
          <a:ea typeface="Avenir Book"/>
          <a:cs typeface="Avenir Book"/>
          <a:sym typeface="Avenir Book"/>
        </a:defRPr>
      </a:lvl7pPr>
      <a:lvl8pPr marL="3505200" marR="0" indent="-304800" algn="l" defTabSz="914400" rtl="0" latinLnBrk="0">
        <a:lnSpc>
          <a:spcPct val="100000"/>
        </a:lnSpc>
        <a:spcBef>
          <a:spcPts val="0"/>
        </a:spcBef>
        <a:spcAft>
          <a:spcPts val="0"/>
        </a:spcAft>
        <a:buClrTx/>
        <a:buSzPct val="100000"/>
        <a:buFont typeface="Arial"/>
        <a:buChar char="•"/>
        <a:tabLst/>
        <a:defRPr sz="2400" b="0" i="0" u="none" strike="noStrike" cap="none" spc="0" baseline="0">
          <a:solidFill>
            <a:srgbClr val="000000"/>
          </a:solidFill>
          <a:uFillTx/>
          <a:latin typeface="Avenir Book"/>
          <a:ea typeface="Avenir Book"/>
          <a:cs typeface="Avenir Book"/>
          <a:sym typeface="Avenir Book"/>
        </a:defRPr>
      </a:lvl8pPr>
      <a:lvl9pPr marL="3962400" marR="0" indent="-304800" algn="l" defTabSz="914400" rtl="0" latinLnBrk="0">
        <a:lnSpc>
          <a:spcPct val="100000"/>
        </a:lnSpc>
        <a:spcBef>
          <a:spcPts val="0"/>
        </a:spcBef>
        <a:spcAft>
          <a:spcPts val="0"/>
        </a:spcAft>
        <a:buClrTx/>
        <a:buSzPct val="100000"/>
        <a:buFont typeface="Arial"/>
        <a:buChar char="•"/>
        <a:tabLst/>
        <a:defRPr sz="2400" b="0" i="0" u="none" strike="noStrike" cap="none" spc="0" baseline="0">
          <a:solidFill>
            <a:srgbClr val="000000"/>
          </a:solidFill>
          <a:uFillTx/>
          <a:latin typeface="Avenir Book"/>
          <a:ea typeface="Avenir Book"/>
          <a:cs typeface="Avenir Book"/>
          <a:sym typeface="Avenir Book"/>
        </a:defRPr>
      </a:lvl9pPr>
    </p:bodyStyle>
    <p:otherStyle>
      <a:lvl1pPr marL="0" marR="0" indent="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Unicode MS"/>
        </a:defRPr>
      </a:lvl1pPr>
      <a:lvl2pPr marL="0" marR="0" indent="4572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Unicode MS"/>
        </a:defRPr>
      </a:lvl2pPr>
      <a:lvl3pPr marL="0" marR="0" indent="9144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Unicode MS"/>
        </a:defRPr>
      </a:lvl3pPr>
      <a:lvl4pPr marL="0" marR="0" indent="13716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Unicode MS"/>
        </a:defRPr>
      </a:lvl4pPr>
      <a:lvl5pPr marL="0" marR="0" indent="18288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Unicode MS"/>
        </a:defRPr>
      </a:lvl5pPr>
      <a:lvl6pPr marL="0" marR="0" indent="22860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Unicode MS"/>
        </a:defRPr>
      </a:lvl6pPr>
      <a:lvl7pPr marL="0" marR="0" indent="27432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Unicode MS"/>
        </a:defRPr>
      </a:lvl7pPr>
      <a:lvl8pPr marL="0" marR="0" indent="32004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Unicode MS"/>
        </a:defRPr>
      </a:lvl8pPr>
      <a:lvl9pPr marL="0" marR="0" indent="36576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Unicode M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8.mp4"/><Relationship Id="rId1" Type="http://schemas.microsoft.com/office/2007/relationships/media" Target="../media/media8.mp4"/><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9.mp4"/><Relationship Id="rId1" Type="http://schemas.microsoft.com/office/2007/relationships/media" Target="../media/media9.mp4"/><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0.mp4"/><Relationship Id="rId1" Type="http://schemas.microsoft.com/office/2007/relationships/media" Target="../media/media10.mp4"/><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6.pn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Kyorugi Rules and Interpretations Updates 2026"/>
          <p:cNvSpPr txBox="1">
            <a:spLocks noGrp="1"/>
          </p:cNvSpPr>
          <p:nvPr>
            <p:ph type="ctrTitle"/>
          </p:nvPr>
        </p:nvSpPr>
        <p:spPr>
          <a:xfrm>
            <a:off x="1524000" y="1992664"/>
            <a:ext cx="9144000" cy="2387601"/>
          </a:xfrm>
          <a:prstGeom prst="rect">
            <a:avLst/>
          </a:prstGeom>
        </p:spPr>
        <p:txBody>
          <a:bodyPr/>
          <a:lstStyle>
            <a:lvl1pPr algn="ctr" defTabSz="868680">
              <a:defRPr sz="5130"/>
            </a:lvl1pPr>
          </a:lstStyle>
          <a:p>
            <a:r>
              <a:t>Kyorugi Rules and Interpretations Updates 2026</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Title 1"/>
          <p:cNvSpPr txBox="1">
            <a:spLocks noGrp="1"/>
          </p:cNvSpPr>
          <p:nvPr>
            <p:ph type="title"/>
          </p:nvPr>
        </p:nvSpPr>
        <p:spPr>
          <a:prstGeom prst="rect">
            <a:avLst/>
          </a:prstGeom>
        </p:spPr>
        <p:txBody>
          <a:bodyPr/>
          <a:lstStyle/>
          <a:p>
            <a:endParaRPr/>
          </a:p>
        </p:txBody>
      </p:sp>
      <p:pic>
        <p:nvPicPr>
          <p:cNvPr id="138" name="Holind Punch removed" descr="Holind Punch removed"/>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276" cy="685800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749" fill="hold"/>
                                        <p:tgtEl>
                                          <p:spTgt spid="138"/>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13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38"/>
                </p:tgtEl>
              </p:cMediaNode>
            </p:video>
            <p:seq concurrent="1" prevAc="none" nextAc="seek">
              <p:cTn id="12" restart="whenNotActive" fill="hold" evtFilter="cancelBubble" nodeType="interactiveSeq">
                <p:stCondLst>
                  <p:cond evt="onClick" delay="0">
                    <p:tgtEl>
                      <p:spTgt spid="138"/>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38"/>
                                        </p:tgtEl>
                                      </p:cBhvr>
                                    </p:cmd>
                                  </p:childTnLst>
                                </p:cTn>
                              </p:par>
                            </p:childTnLst>
                          </p:cTn>
                        </p:par>
                      </p:childTnLst>
                    </p:cTn>
                  </p:par>
                </p:childTnLst>
              </p:cTn>
              <p:nextCondLst>
                <p:cond evt="onClick" delay="0">
                  <p:tgtEl>
                    <p:spTgt spid="138"/>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Title 1"/>
          <p:cNvSpPr txBox="1">
            <a:spLocks noGrp="1"/>
          </p:cNvSpPr>
          <p:nvPr>
            <p:ph type="title"/>
          </p:nvPr>
        </p:nvSpPr>
        <p:spPr>
          <a:prstGeom prst="rect">
            <a:avLst/>
          </a:prstGeom>
        </p:spPr>
        <p:txBody>
          <a:bodyPr/>
          <a:lstStyle/>
          <a:p>
            <a:endParaRPr/>
          </a:p>
        </p:txBody>
      </p:sp>
      <p:pic>
        <p:nvPicPr>
          <p:cNvPr id="141" name="Holding and Points Removed" descr="Holding and Points Removed"/>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276" cy="685800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58" fill="hold"/>
                                        <p:tgtEl>
                                          <p:spTgt spid="141"/>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14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41"/>
                </p:tgtEl>
              </p:cMediaNode>
            </p:video>
            <p:seq concurrent="1" prevAc="none" nextAc="seek">
              <p:cTn id="12" restart="whenNotActive" fill="hold" evtFilter="cancelBubble" nodeType="interactiveSeq">
                <p:stCondLst>
                  <p:cond evt="onClick" delay="0">
                    <p:tgtEl>
                      <p:spTgt spid="141"/>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41"/>
                                        </p:tgtEl>
                                      </p:cBhvr>
                                    </p:cmd>
                                  </p:childTnLst>
                                </p:cTn>
                              </p:par>
                            </p:childTnLst>
                          </p:cTn>
                        </p:par>
                      </p:childTnLst>
                    </p:cTn>
                  </p:par>
                </p:childTnLst>
              </p:cTn>
              <p:nextCondLst>
                <p:cond evt="onClick" delay="0">
                  <p:tgtEl>
                    <p:spTgt spid="141"/>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Title 1"/>
          <p:cNvSpPr txBox="1">
            <a:spLocks noGrp="1"/>
          </p:cNvSpPr>
          <p:nvPr>
            <p:ph type="title"/>
          </p:nvPr>
        </p:nvSpPr>
        <p:spPr>
          <a:prstGeom prst="rect">
            <a:avLst/>
          </a:prstGeom>
        </p:spPr>
        <p:txBody>
          <a:bodyPr/>
          <a:lstStyle/>
          <a:p>
            <a:r>
              <a:t>Falling Down</a:t>
            </a:r>
          </a:p>
        </p:txBody>
      </p:sp>
      <p:sp>
        <p:nvSpPr>
          <p:cNvPr id="144" name="TextBox 2"/>
          <p:cNvSpPr txBox="1"/>
          <p:nvPr/>
        </p:nvSpPr>
        <p:spPr>
          <a:xfrm>
            <a:off x="455503" y="1933157"/>
            <a:ext cx="11280994" cy="43205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1000" indent="-381000">
              <a:buSzPct val="100000"/>
              <a:buFont typeface="Arial"/>
              <a:buChar char="•"/>
              <a:defRPr sz="2400">
                <a:latin typeface="Avenir Book"/>
                <a:ea typeface="Avenir Book"/>
                <a:cs typeface="Avenir Book"/>
                <a:sym typeface="Avenir Book"/>
              </a:defRPr>
            </a:pPr>
            <a:r>
              <a:t>Falling down is the act of any part of the body above the ankle bone touching the ground. </a:t>
            </a:r>
          </a:p>
          <a:p>
            <a:pPr marL="381000" indent="-381000">
              <a:buSzPct val="100000"/>
              <a:buFont typeface="Arial"/>
              <a:buChar char="•"/>
              <a:defRPr sz="2400">
                <a:latin typeface="Avenir Book"/>
                <a:ea typeface="Avenir Book"/>
                <a:cs typeface="Avenir Book"/>
                <a:sym typeface="Avenir Book"/>
              </a:defRPr>
            </a:pPr>
            <a:r>
              <a:t>If both players fall down, there are no Gam-Jeoms given (“waved off”)</a:t>
            </a:r>
          </a:p>
          <a:p>
            <a:pPr marL="381000" indent="-381000">
              <a:buSzPct val="100000"/>
              <a:buFont typeface="Arial"/>
              <a:buChar char="•"/>
              <a:defRPr sz="2400">
                <a:latin typeface="Avenir Book"/>
                <a:ea typeface="Avenir Book"/>
                <a:cs typeface="Avenir Book"/>
                <a:sym typeface="Avenir Book"/>
              </a:defRPr>
            </a:pPr>
            <a:r>
              <a:t>If a contestant scores a turning kick and falls, no Gam-Jeom is given</a:t>
            </a:r>
          </a:p>
          <a:p>
            <a:pPr marL="774700" lvl="1" indent="-317500">
              <a:buSzPct val="100000"/>
              <a:buFont typeface="Arial"/>
              <a:buChar char="•"/>
              <a:defRPr sz="2000">
                <a:latin typeface="Avenir Book"/>
                <a:ea typeface="Avenir Book"/>
                <a:cs typeface="Avenir Book"/>
                <a:sym typeface="Avenir Book"/>
              </a:defRPr>
            </a:pPr>
            <a:r>
              <a:t>However if a player scores a turning kick near the boundary line and falls </a:t>
            </a:r>
            <a:r>
              <a:rPr>
                <a:latin typeface="Avenir Heavy"/>
                <a:ea typeface="Avenir Heavy"/>
                <a:cs typeface="Avenir Heavy"/>
                <a:sym typeface="Avenir Heavy"/>
              </a:rPr>
              <a:t>outside</a:t>
            </a:r>
            <a:r>
              <a:t> of of the Competition Area, a Gam-Jeom will be given for Crossing the Boundary Line. </a:t>
            </a:r>
          </a:p>
          <a:p>
            <a:pPr marL="381000" indent="-381000">
              <a:buSzPct val="100000"/>
              <a:buFont typeface="Arial"/>
              <a:buChar char="•"/>
              <a:defRPr sz="2400">
                <a:latin typeface="Avenir Book"/>
                <a:ea typeface="Avenir Book"/>
                <a:cs typeface="Avenir Book"/>
                <a:sym typeface="Avenir Book"/>
              </a:defRPr>
            </a:pPr>
            <a:r>
              <a:t>Common mistakes</a:t>
            </a:r>
          </a:p>
          <a:p>
            <a:pPr marL="774700" lvl="1" indent="-317500">
              <a:buSzPct val="100000"/>
              <a:buFont typeface="Arial"/>
              <a:buChar char="•"/>
              <a:defRPr sz="2000">
                <a:latin typeface="Avenir Book"/>
                <a:ea typeface="Avenir Book"/>
                <a:cs typeface="Avenir Book"/>
                <a:sym typeface="Avenir Book"/>
              </a:defRPr>
            </a:pPr>
            <a:r>
              <a:t>Pushing the player to fall down inside the boundary line</a:t>
            </a:r>
          </a:p>
          <a:p>
            <a:pPr marL="774700" lvl="1" indent="-317500">
              <a:buSzPct val="100000"/>
              <a:buFont typeface="Arial"/>
              <a:buChar char="•"/>
              <a:defRPr sz="2000">
                <a:latin typeface="Avenir Book"/>
                <a:ea typeface="Avenir Book"/>
                <a:cs typeface="Avenir Book"/>
                <a:sym typeface="Avenir Book"/>
              </a:defRPr>
            </a:pPr>
            <a:r>
              <a:t>Gam-Jeom given to wrong player</a:t>
            </a:r>
          </a:p>
          <a:p>
            <a:pPr marL="774700" lvl="1" indent="-317500">
              <a:buSzPct val="100000"/>
              <a:buFont typeface="Arial"/>
              <a:buChar char="•"/>
              <a:defRPr sz="2000">
                <a:latin typeface="Avenir Book"/>
                <a:ea typeface="Avenir Book"/>
                <a:cs typeface="Avenir Book"/>
                <a:sym typeface="Avenir Book"/>
              </a:defRPr>
            </a:pPr>
            <a:r>
              <a:t>Both players fall down</a:t>
            </a:r>
          </a:p>
          <a:p>
            <a:pPr marL="381000" indent="-381000">
              <a:buSzPct val="100000"/>
              <a:buFont typeface="Arial"/>
              <a:buChar char="•"/>
              <a:defRPr sz="2400">
                <a:latin typeface="Avenir Book"/>
                <a:ea typeface="Avenir Book"/>
                <a:cs typeface="Avenir Book"/>
                <a:sym typeface="Avenir Book"/>
              </a:defRPr>
            </a:pPr>
            <a:r>
              <a:t>Falling or tripping over the Referee is to be a “wave off”</a:t>
            </a:r>
          </a:p>
        </p:txBody>
      </p:sp>
      <p:sp>
        <p:nvSpPr>
          <p:cNvPr id="145"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Title 1"/>
          <p:cNvSpPr txBox="1">
            <a:spLocks noGrp="1"/>
          </p:cNvSpPr>
          <p:nvPr>
            <p:ph type="title"/>
          </p:nvPr>
        </p:nvSpPr>
        <p:spPr>
          <a:prstGeom prst="rect">
            <a:avLst/>
          </a:prstGeom>
        </p:spPr>
        <p:txBody>
          <a:bodyPr/>
          <a:lstStyle/>
          <a:p>
            <a:endParaRPr/>
          </a:p>
        </p:txBody>
      </p:sp>
      <p:pic>
        <p:nvPicPr>
          <p:cNvPr id="150" name="Falling Down or not" descr="Falling Down or not"/>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276" cy="685800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708" fill="hold"/>
                                        <p:tgtEl>
                                          <p:spTgt spid="150"/>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15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50"/>
                </p:tgtEl>
              </p:cMediaNode>
            </p:video>
            <p:seq concurrent="1" prevAc="none" nextAc="seek">
              <p:cTn id="12" restart="whenNotActive" fill="hold" evtFilter="cancelBubble" nodeType="interactiveSeq">
                <p:stCondLst>
                  <p:cond evt="onClick" delay="0">
                    <p:tgtEl>
                      <p:spTgt spid="150"/>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50"/>
                                        </p:tgtEl>
                                      </p:cBhvr>
                                    </p:cmd>
                                  </p:childTnLst>
                                </p:cTn>
                              </p:par>
                            </p:childTnLst>
                          </p:cTn>
                        </p:par>
                      </p:childTnLst>
                    </p:cTn>
                  </p:par>
                </p:childTnLst>
              </p:cTn>
              <p:nextCondLst>
                <p:cond evt="onClick" delay="0">
                  <p:tgtEl>
                    <p:spTgt spid="150"/>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 name="CrossingtheBoundaryLine2.png" descr="CrossingtheBoundaryLine2.png"/>
          <p:cNvPicPr>
            <a:picLocks noChangeAspect="1"/>
          </p:cNvPicPr>
          <p:nvPr/>
        </p:nvPicPr>
        <p:blipFill>
          <a:blip r:embed="rId3"/>
          <a:stretch>
            <a:fillRect/>
          </a:stretch>
        </p:blipFill>
        <p:spPr>
          <a:xfrm>
            <a:off x="7535285" y="1962006"/>
            <a:ext cx="4592934" cy="3384267"/>
          </a:xfrm>
          <a:prstGeom prst="rect">
            <a:avLst/>
          </a:prstGeom>
          <a:ln w="12700">
            <a:miter lim="400000"/>
          </a:ln>
        </p:spPr>
      </p:pic>
      <p:sp>
        <p:nvSpPr>
          <p:cNvPr id="153" name="Title 1"/>
          <p:cNvSpPr txBox="1">
            <a:spLocks noGrp="1"/>
          </p:cNvSpPr>
          <p:nvPr>
            <p:ph type="title"/>
          </p:nvPr>
        </p:nvSpPr>
        <p:spPr>
          <a:prstGeom prst="rect">
            <a:avLst/>
          </a:prstGeom>
        </p:spPr>
        <p:txBody>
          <a:bodyPr/>
          <a:lstStyle/>
          <a:p>
            <a:r>
              <a:t>Crossing the Boundary Line</a:t>
            </a:r>
          </a:p>
        </p:txBody>
      </p:sp>
      <p:sp>
        <p:nvSpPr>
          <p:cNvPr id="154" name="TextBox 2"/>
          <p:cNvSpPr txBox="1"/>
          <p:nvPr/>
        </p:nvSpPr>
        <p:spPr>
          <a:xfrm>
            <a:off x="463275" y="1932020"/>
            <a:ext cx="7027139" cy="3416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marL="381000" indent="-381000">
              <a:buSzPct val="100000"/>
              <a:buFont typeface="Arial"/>
              <a:buChar char="•"/>
              <a:defRPr sz="2400">
                <a:latin typeface="Avenir Book"/>
                <a:ea typeface="Avenir Book"/>
                <a:cs typeface="Avenir Book"/>
                <a:sym typeface="Avenir Book"/>
              </a:defRPr>
            </a:pPr>
            <a:r>
              <a:rPr dirty="0"/>
              <a:t>One foot must completely cross the boundary line and touch the floor</a:t>
            </a:r>
          </a:p>
          <a:p>
            <a:pPr marL="381000" indent="-381000">
              <a:buSzPct val="100000"/>
              <a:buFont typeface="Arial"/>
              <a:buChar char="•"/>
              <a:defRPr sz="2400">
                <a:latin typeface="Avenir Book"/>
                <a:ea typeface="Avenir Book"/>
                <a:cs typeface="Avenir Book"/>
                <a:sym typeface="Avenir Book"/>
              </a:defRPr>
            </a:pPr>
            <a:r>
              <a:rPr dirty="0"/>
              <a:t>No vertical plane</a:t>
            </a:r>
          </a:p>
          <a:p>
            <a:pPr marL="381000" indent="-381000">
              <a:buSzPct val="100000"/>
              <a:buFont typeface="Arial"/>
              <a:buChar char="•"/>
              <a:defRPr sz="2400">
                <a:latin typeface="Avenir Book"/>
                <a:ea typeface="Avenir Book"/>
                <a:cs typeface="Avenir Book"/>
                <a:sym typeface="Avenir Book"/>
              </a:defRPr>
            </a:pPr>
            <a:r>
              <a:rPr dirty="0"/>
              <a:t>Any points scored after Crossing the Boundary Line will be invalidated for the player who receives the Gam-Jeom</a:t>
            </a:r>
          </a:p>
          <a:p>
            <a:pPr marL="381000" indent="-381000">
              <a:buSzPct val="100000"/>
              <a:buFont typeface="Arial"/>
              <a:buChar char="•"/>
              <a:defRPr sz="2400">
                <a:latin typeface="Avenir Book"/>
                <a:ea typeface="Avenir Book"/>
                <a:cs typeface="Avenir Book"/>
                <a:sym typeface="Avenir Book"/>
              </a:defRPr>
            </a:pPr>
            <a:r>
              <a:rPr dirty="0"/>
              <a:t>Crossing the boundary line and scoring points from the inside, then points stay</a:t>
            </a:r>
          </a:p>
          <a:p>
            <a:pPr marL="381000" indent="-381000">
              <a:buSzPct val="100000"/>
              <a:buFont typeface="Arial"/>
              <a:buChar char="•"/>
              <a:defRPr sz="2400">
                <a:latin typeface="Avenir Book"/>
                <a:ea typeface="Avenir Book"/>
                <a:cs typeface="Avenir Book"/>
                <a:sym typeface="Avenir Book"/>
              </a:defRPr>
            </a:pPr>
            <a:r>
              <a:rPr dirty="0"/>
              <a:t>No Gam-Jeom if crossing happens after </a:t>
            </a:r>
            <a:r>
              <a:rPr dirty="0" err="1"/>
              <a:t>Kalyeo</a:t>
            </a:r>
            <a:endParaRPr dirty="0"/>
          </a:p>
        </p:txBody>
      </p:sp>
      <p:sp>
        <p:nvSpPr>
          <p:cNvPr id="155"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Title 1"/>
          <p:cNvSpPr txBox="1">
            <a:spLocks noGrp="1"/>
          </p:cNvSpPr>
          <p:nvPr>
            <p:ph type="title"/>
          </p:nvPr>
        </p:nvSpPr>
        <p:spPr>
          <a:prstGeom prst="rect">
            <a:avLst/>
          </a:prstGeom>
        </p:spPr>
        <p:txBody>
          <a:bodyPr/>
          <a:lstStyle/>
          <a:p>
            <a:r>
              <a:t>Gam-Jeom given to wrong player</a:t>
            </a:r>
          </a:p>
        </p:txBody>
      </p:sp>
      <p:sp>
        <p:nvSpPr>
          <p:cNvPr id="160" name="TextBox 2"/>
          <p:cNvSpPr txBox="1"/>
          <p:nvPr/>
        </p:nvSpPr>
        <p:spPr>
          <a:xfrm>
            <a:off x="439962" y="1885397"/>
            <a:ext cx="11312077" cy="20345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1000" indent="-381000">
              <a:buSzPct val="100000"/>
              <a:buFont typeface="Arial"/>
              <a:buChar char="•"/>
              <a:defRPr sz="2400">
                <a:latin typeface="Avenir Book"/>
                <a:ea typeface="Avenir Book"/>
                <a:cs typeface="Avenir Book"/>
                <a:sym typeface="Avenir Book"/>
              </a:defRPr>
            </a:pPr>
            <a:r>
              <a:t>Only applied to the following 2 Gam-Jeoms</a:t>
            </a:r>
          </a:p>
          <a:p>
            <a:pPr marL="774700" lvl="1" indent="-317500">
              <a:buSzPct val="100000"/>
              <a:buFont typeface="Arial"/>
              <a:buChar char="•"/>
              <a:defRPr sz="2000">
                <a:latin typeface="Avenir Book"/>
                <a:ea typeface="Avenir Book"/>
                <a:cs typeface="Avenir Book"/>
                <a:sym typeface="Avenir Book"/>
              </a:defRPr>
            </a:pPr>
            <a:r>
              <a:t>Falling down</a:t>
            </a:r>
          </a:p>
          <a:p>
            <a:pPr marL="774700" lvl="1" indent="-317500">
              <a:buSzPct val="100000"/>
              <a:buFont typeface="Arial"/>
              <a:buChar char="•"/>
              <a:defRPr sz="2000">
                <a:latin typeface="Avenir Book"/>
                <a:ea typeface="Avenir Book"/>
                <a:cs typeface="Avenir Book"/>
                <a:sym typeface="Avenir Book"/>
              </a:defRPr>
            </a:pPr>
            <a:r>
              <a:t>Crossing the boundary line</a:t>
            </a:r>
          </a:p>
          <a:p>
            <a:pPr marL="381000" indent="-381000">
              <a:buSzPct val="100000"/>
              <a:buFont typeface="Arial"/>
              <a:buChar char="•"/>
              <a:defRPr sz="2400">
                <a:latin typeface="Avenir Book"/>
                <a:ea typeface="Avenir Book"/>
                <a:cs typeface="Avenir Book"/>
                <a:sym typeface="Avenir Book"/>
              </a:defRPr>
            </a:pPr>
            <a:r>
              <a:t>Any prohibited act related to “Falling Down” and “Crossing the Boundary” Line can be </a:t>
            </a:r>
            <a:r>
              <a:rPr cap="all">
                <a:latin typeface="Avenir Heavy"/>
                <a:ea typeface="Avenir Heavy"/>
                <a:cs typeface="Avenir Heavy"/>
                <a:sym typeface="Avenir Heavy"/>
              </a:rPr>
              <a:t>challenged and reversed</a:t>
            </a:r>
          </a:p>
        </p:txBody>
      </p:sp>
      <p:sp>
        <p:nvSpPr>
          <p:cNvPr id="161"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itle 1"/>
          <p:cNvSpPr txBox="1">
            <a:spLocks noGrp="1"/>
          </p:cNvSpPr>
          <p:nvPr>
            <p:ph type="title"/>
          </p:nvPr>
        </p:nvSpPr>
        <p:spPr>
          <a:prstGeom prst="rect">
            <a:avLst/>
          </a:prstGeom>
        </p:spPr>
        <p:txBody>
          <a:bodyPr/>
          <a:lstStyle/>
          <a:p>
            <a:r>
              <a:t>Gam-Jeom given to wrong player</a:t>
            </a:r>
          </a:p>
        </p:txBody>
      </p:sp>
      <p:sp>
        <p:nvSpPr>
          <p:cNvPr id="164" name="TextBox 2"/>
          <p:cNvSpPr txBox="1"/>
          <p:nvPr/>
        </p:nvSpPr>
        <p:spPr>
          <a:xfrm>
            <a:off x="439962" y="1885397"/>
            <a:ext cx="10790413" cy="3914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u="sng">
                <a:latin typeface="Avenir Book"/>
                <a:ea typeface="Avenir Book"/>
                <a:cs typeface="Avenir Book"/>
                <a:sym typeface="Avenir Book"/>
              </a:defRPr>
            </a:pPr>
            <a:r>
              <a:t>Example 1</a:t>
            </a:r>
          </a:p>
          <a:p>
            <a:pPr marL="489857" indent="-489857">
              <a:buSzPct val="100000"/>
              <a:buAutoNum type="arabicPeriod"/>
              <a:defRPr sz="2000">
                <a:latin typeface="Avenir Book"/>
                <a:ea typeface="Avenir Book"/>
                <a:cs typeface="Avenir Book"/>
                <a:sym typeface="Avenir Book"/>
              </a:defRPr>
            </a:pPr>
            <a:r>
              <a:t>CR gives Gam-Jeom to Hong for Falling Down. </a:t>
            </a:r>
            <a:r>
              <a:rPr>
                <a:latin typeface="Avenir Heavy"/>
                <a:ea typeface="Avenir Heavy"/>
                <a:cs typeface="Avenir Heavy"/>
                <a:sym typeface="Avenir Heavy"/>
              </a:rPr>
              <a:t>Coach requests IVR</a:t>
            </a:r>
            <a:r>
              <a:t> for </a:t>
            </a:r>
            <a:br/>
            <a:r>
              <a:t>“Gam-Jeom to wrong player”</a:t>
            </a:r>
          </a:p>
          <a:p>
            <a:pPr marL="489857" indent="-489857">
              <a:buSzPct val="100000"/>
              <a:buAutoNum type="arabicPeriod"/>
              <a:defRPr sz="2000">
                <a:latin typeface="Avenir Book"/>
                <a:ea typeface="Avenir Book"/>
                <a:cs typeface="Avenir Book"/>
                <a:sym typeface="Avenir Book"/>
              </a:defRPr>
            </a:pPr>
            <a:r>
              <a:t>Review Jury finds Chung to be grabbing, which caused the fall. </a:t>
            </a:r>
            <a:r>
              <a:rPr>
                <a:latin typeface="Avenir Heavy"/>
                <a:ea typeface="Avenir Heavy"/>
                <a:cs typeface="Avenir Heavy"/>
                <a:sym typeface="Avenir Heavy"/>
              </a:rPr>
              <a:t>IVR request accepted</a:t>
            </a:r>
          </a:p>
          <a:p>
            <a:pPr marL="489857" indent="-489857">
              <a:buSzPct val="100000"/>
              <a:buAutoNum type="arabicPeriod"/>
              <a:defRPr sz="2000">
                <a:latin typeface="Avenir Book"/>
                <a:ea typeface="Avenir Book"/>
                <a:cs typeface="Avenir Book"/>
                <a:sym typeface="Avenir Book"/>
              </a:defRPr>
            </a:pPr>
            <a:r>
              <a:t>CR to remove Gam-Jeom to Hong, and </a:t>
            </a:r>
            <a:r>
              <a:rPr>
                <a:latin typeface="Avenir Heavy"/>
                <a:ea typeface="Avenir Heavy"/>
                <a:cs typeface="Avenir Heavy"/>
                <a:sym typeface="Avenir Heavy"/>
              </a:rPr>
              <a:t>give</a:t>
            </a:r>
            <a:r>
              <a:t> Gam-Jeom to Chung for Grabbing</a:t>
            </a:r>
          </a:p>
          <a:p>
            <a:pPr marL="587828" indent="-587828">
              <a:buSzPct val="100000"/>
              <a:buAutoNum type="arabicPeriod"/>
              <a:defRPr sz="2400">
                <a:latin typeface="Avenir Book"/>
                <a:ea typeface="Avenir Book"/>
                <a:cs typeface="Avenir Book"/>
                <a:sym typeface="Avenir Book"/>
              </a:defRPr>
            </a:pPr>
            <a:endParaRPr sz="1400"/>
          </a:p>
          <a:p>
            <a:pPr>
              <a:defRPr sz="2400" u="sng">
                <a:latin typeface="Avenir Book"/>
                <a:ea typeface="Avenir Book"/>
                <a:cs typeface="Avenir Book"/>
                <a:sym typeface="Avenir Book"/>
              </a:defRPr>
            </a:pPr>
            <a:r>
              <a:t>Example 2</a:t>
            </a:r>
            <a:endParaRPr sz="1400"/>
          </a:p>
          <a:p>
            <a:pPr marL="489857" indent="-489857">
              <a:buSzPct val="100000"/>
              <a:buAutoNum type="arabicPeriod"/>
              <a:defRPr sz="2000">
                <a:latin typeface="Avenir Book"/>
                <a:ea typeface="Avenir Book"/>
                <a:cs typeface="Avenir Book"/>
                <a:sym typeface="Avenir Book"/>
              </a:defRPr>
            </a:pPr>
            <a:r>
              <a:t>CR gives Gam-Jeom to Chung for “Crossing the Boundary” line. </a:t>
            </a:r>
            <a:r>
              <a:rPr>
                <a:latin typeface="Avenir Heavy"/>
                <a:ea typeface="Avenir Heavy"/>
                <a:cs typeface="Avenir Heavy"/>
                <a:sym typeface="Avenir Heavy"/>
              </a:rPr>
              <a:t>Coach requests IVR</a:t>
            </a:r>
            <a:r>
              <a:t> for “Gam-Jeom to wrong player”</a:t>
            </a:r>
          </a:p>
          <a:p>
            <a:pPr marL="489857" indent="-489857">
              <a:buSzPct val="100000"/>
              <a:buAutoNum type="arabicPeriod"/>
              <a:defRPr sz="2000">
                <a:latin typeface="Avenir Book"/>
                <a:ea typeface="Avenir Book"/>
                <a:cs typeface="Avenir Book"/>
                <a:sym typeface="Avenir Book"/>
              </a:defRPr>
            </a:pPr>
            <a:r>
              <a:t>Review Jury finds Hong to have pushed his opponent out. </a:t>
            </a:r>
            <a:r>
              <a:rPr>
                <a:latin typeface="Avenir Heavy"/>
                <a:ea typeface="Avenir Heavy"/>
                <a:cs typeface="Avenir Heavy"/>
                <a:sym typeface="Avenir Heavy"/>
              </a:rPr>
              <a:t>IVR request accepted</a:t>
            </a:r>
          </a:p>
          <a:p>
            <a:pPr marL="489857" indent="-489857">
              <a:buSzPct val="100000"/>
              <a:buAutoNum type="arabicPeriod"/>
              <a:defRPr sz="2000">
                <a:latin typeface="Avenir Book"/>
                <a:ea typeface="Avenir Book"/>
                <a:cs typeface="Avenir Book"/>
                <a:sym typeface="Avenir Book"/>
              </a:defRPr>
            </a:pPr>
            <a:r>
              <a:t>CR to remove Gam-Jeom to Chung, and </a:t>
            </a:r>
            <a:r>
              <a:rPr>
                <a:latin typeface="Avenir Heavy"/>
                <a:ea typeface="Avenir Heavy"/>
                <a:cs typeface="Avenir Heavy"/>
                <a:sym typeface="Avenir Heavy"/>
              </a:rPr>
              <a:t>give</a:t>
            </a:r>
            <a:r>
              <a:t> Gam-Jeom to Hong for Pushing</a:t>
            </a:r>
          </a:p>
        </p:txBody>
      </p:sp>
      <p:sp>
        <p:nvSpPr>
          <p:cNvPr id="165"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 name="Pushing.png" descr="Pushing.png"/>
          <p:cNvPicPr>
            <a:picLocks noChangeAspect="1"/>
          </p:cNvPicPr>
          <p:nvPr/>
        </p:nvPicPr>
        <p:blipFill>
          <a:blip r:embed="rId2"/>
          <a:stretch>
            <a:fillRect/>
          </a:stretch>
        </p:blipFill>
        <p:spPr>
          <a:xfrm>
            <a:off x="9407861" y="3858213"/>
            <a:ext cx="2666741" cy="2530336"/>
          </a:xfrm>
          <a:prstGeom prst="rect">
            <a:avLst/>
          </a:prstGeom>
          <a:ln w="12700">
            <a:miter lim="400000"/>
          </a:ln>
        </p:spPr>
      </p:pic>
      <p:sp>
        <p:nvSpPr>
          <p:cNvPr id="168" name="Title 1"/>
          <p:cNvSpPr txBox="1">
            <a:spLocks noGrp="1"/>
          </p:cNvSpPr>
          <p:nvPr>
            <p:ph type="title"/>
          </p:nvPr>
        </p:nvSpPr>
        <p:spPr>
          <a:prstGeom prst="rect">
            <a:avLst/>
          </a:prstGeom>
        </p:spPr>
        <p:txBody>
          <a:bodyPr/>
          <a:lstStyle/>
          <a:p>
            <a:r>
              <a:t>Pushing Rule</a:t>
            </a:r>
          </a:p>
        </p:txBody>
      </p:sp>
      <p:sp>
        <p:nvSpPr>
          <p:cNvPr id="169" name="TextBox 2"/>
          <p:cNvSpPr txBox="1"/>
          <p:nvPr/>
        </p:nvSpPr>
        <p:spPr>
          <a:xfrm>
            <a:off x="424218" y="1860399"/>
            <a:ext cx="11499992" cy="43205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1000" indent="-381000">
              <a:buSzPct val="100000"/>
              <a:buFont typeface="Arial"/>
              <a:buChar char="•"/>
              <a:defRPr sz="2400">
                <a:latin typeface="Avenir Book"/>
                <a:ea typeface="Avenir Book"/>
                <a:cs typeface="Avenir Book"/>
                <a:sym typeface="Avenir Book"/>
              </a:defRPr>
            </a:pPr>
            <a:r>
              <a:t>Pushing the opponent with prolonged or continuous contact. Pushing is permitted as a quick-impact-action and a contestant must disengage from opponent after the initial push contact</a:t>
            </a:r>
          </a:p>
          <a:p>
            <a:pPr marL="381000" indent="-381000">
              <a:buSzPct val="100000"/>
              <a:buFont typeface="Arial"/>
              <a:buChar char="•"/>
              <a:defRPr sz="2400">
                <a:latin typeface="Avenir Book"/>
                <a:ea typeface="Avenir Book"/>
                <a:cs typeface="Avenir Book"/>
                <a:sym typeface="Avenir Book"/>
              </a:defRPr>
            </a:pPr>
            <a:r>
              <a:t>Pushing the opponent in a way that prevents kicking motion or any normal execution of attacking movement</a:t>
            </a:r>
          </a:p>
          <a:p>
            <a:pPr marL="381000" indent="-381000">
              <a:buSzPct val="100000"/>
              <a:buFont typeface="Arial"/>
              <a:buChar char="•"/>
              <a:defRPr sz="2400">
                <a:latin typeface="Avenir Book"/>
                <a:ea typeface="Avenir Book"/>
                <a:cs typeface="Avenir Book"/>
                <a:sym typeface="Avenir Book"/>
              </a:defRPr>
            </a:pPr>
            <a:r>
              <a:t>Pushing the opponent out of the boundary line</a:t>
            </a:r>
          </a:p>
          <a:p>
            <a:pPr>
              <a:defRPr sz="2000">
                <a:latin typeface="Avenir Book"/>
                <a:ea typeface="Avenir Book"/>
                <a:cs typeface="Avenir Book"/>
                <a:sym typeface="Avenir Book"/>
              </a:defRPr>
            </a:pPr>
            <a:br/>
            <a:r>
              <a:rPr u="sng"/>
              <a:t>Example 1</a:t>
            </a:r>
            <a:r>
              <a:t>: Chung pushes Hong – Hong falls down. Gam-Jeom shall be given to </a:t>
            </a:r>
            <a:br/>
            <a:r>
              <a:t>Hong for falling down</a:t>
            </a:r>
          </a:p>
          <a:p>
            <a:pPr>
              <a:defRPr sz="2000">
                <a:latin typeface="Avenir Book"/>
                <a:ea typeface="Avenir Book"/>
                <a:cs typeface="Avenir Book"/>
                <a:sym typeface="Avenir Book"/>
              </a:defRPr>
            </a:pPr>
            <a:r>
              <a:rPr u="sng"/>
              <a:t>Example 2</a:t>
            </a:r>
            <a:r>
              <a:t>: Chung pushes Hong over the boundary line. Gam-Jeom shall given to </a:t>
            </a:r>
            <a:br/>
            <a:r>
              <a:t>Chung for pushing</a:t>
            </a:r>
          </a:p>
        </p:txBody>
      </p:sp>
      <p:sp>
        <p:nvSpPr>
          <p:cNvPr id="170"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pic>
        <p:nvPicPr>
          <p:cNvPr id="171" name="Screen Shot 2023-03-10 at 3.55.29 PM.png" descr="Screen Shot 2023-03-10 at 3.55.29 PM.png"/>
          <p:cNvPicPr>
            <a:picLocks noChangeAspect="1"/>
          </p:cNvPicPr>
          <p:nvPr/>
        </p:nvPicPr>
        <p:blipFill>
          <a:blip r:embed="rId3"/>
          <a:stretch>
            <a:fillRect/>
          </a:stretch>
        </p:blipFill>
        <p:spPr>
          <a:xfrm>
            <a:off x="12065000" y="2578600"/>
            <a:ext cx="9936512" cy="9422998"/>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Title 1"/>
          <p:cNvSpPr txBox="1">
            <a:spLocks noGrp="1"/>
          </p:cNvSpPr>
          <p:nvPr>
            <p:ph type="title"/>
          </p:nvPr>
        </p:nvSpPr>
        <p:spPr>
          <a:prstGeom prst="rect">
            <a:avLst/>
          </a:prstGeom>
        </p:spPr>
        <p:txBody>
          <a:bodyPr/>
          <a:lstStyle/>
          <a:p>
            <a:r>
              <a:t>Resuming of Position</a:t>
            </a:r>
          </a:p>
        </p:txBody>
      </p:sp>
      <p:sp>
        <p:nvSpPr>
          <p:cNvPr id="174" name="TextBox 2"/>
          <p:cNvSpPr txBox="1"/>
          <p:nvPr/>
        </p:nvSpPr>
        <p:spPr>
          <a:xfrm>
            <a:off x="455502" y="1908709"/>
            <a:ext cx="8617740" cy="3863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a:latin typeface="Avenir Book"/>
                <a:ea typeface="Avenir Book"/>
                <a:cs typeface="Avenir Book"/>
                <a:sym typeface="Avenir Book"/>
              </a:defRPr>
            </a:pPr>
            <a:r>
              <a:t>Following a Gam-Jeom given to either contestant, the CR shall take the players back to the infringement site </a:t>
            </a:r>
            <a:r>
              <a:rPr>
                <a:latin typeface="Avenir Heavy"/>
                <a:ea typeface="Avenir Heavy"/>
                <a:cs typeface="Avenir Heavy"/>
                <a:sym typeface="Avenir Heavy"/>
              </a:rPr>
              <a:t>only</a:t>
            </a:r>
            <a:r>
              <a:t> if one of the following Gam-Jeoms was given:</a:t>
            </a:r>
          </a:p>
          <a:p>
            <a:pPr marL="457200" indent="-457200">
              <a:buSzPct val="100000"/>
              <a:buAutoNum type="arabicPeriod"/>
              <a:defRPr sz="2400">
                <a:latin typeface="Avenir Book"/>
                <a:ea typeface="Avenir Book"/>
                <a:cs typeface="Avenir Book"/>
                <a:sym typeface="Avenir Book"/>
              </a:defRPr>
            </a:pPr>
            <a:r>
              <a:t>Crossing the Boundary line</a:t>
            </a:r>
          </a:p>
          <a:p>
            <a:pPr marL="457200" indent="-457200">
              <a:buSzPct val="100000"/>
              <a:buAutoNum type="arabicPeriod"/>
              <a:defRPr sz="2400">
                <a:latin typeface="Avenir Book"/>
                <a:ea typeface="Avenir Book"/>
                <a:cs typeface="Avenir Book"/>
                <a:sym typeface="Avenir Book"/>
              </a:defRPr>
            </a:pPr>
            <a:r>
              <a:t>Avoiding the match (while near the boundary line)</a:t>
            </a:r>
          </a:p>
          <a:p>
            <a:pPr marL="457200" indent="-457200">
              <a:buSzPct val="100000"/>
              <a:buAutoNum type="arabicPeriod"/>
              <a:defRPr sz="2400">
                <a:latin typeface="Avenir Book"/>
                <a:ea typeface="Avenir Book"/>
                <a:cs typeface="Avenir Book"/>
                <a:sym typeface="Avenir Book"/>
              </a:defRPr>
            </a:pPr>
            <a:r>
              <a:t>After an IVR request – From Coach, CR, or Judge</a:t>
            </a:r>
          </a:p>
          <a:p>
            <a:pPr>
              <a:defRPr sz="2400">
                <a:latin typeface="Avenir Book"/>
                <a:ea typeface="Avenir Book"/>
                <a:cs typeface="Avenir Book"/>
                <a:sym typeface="Avenir Book"/>
              </a:defRPr>
            </a:pPr>
            <a:endParaRPr/>
          </a:p>
          <a:p>
            <a:pPr marL="381000" indent="-381000">
              <a:buSzPct val="100000"/>
              <a:buFont typeface="Arial"/>
              <a:buChar char="•"/>
              <a:defRPr sz="2400">
                <a:latin typeface="Avenir Book"/>
                <a:ea typeface="Avenir Book"/>
                <a:cs typeface="Avenir Book"/>
                <a:sym typeface="Avenir Book"/>
              </a:defRPr>
            </a:pPr>
            <a:r>
              <a:t>Review Jury can assist the CR by reminding the CR of the reposition</a:t>
            </a:r>
          </a:p>
        </p:txBody>
      </p:sp>
      <p:sp>
        <p:nvSpPr>
          <p:cNvPr id="175"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pic>
        <p:nvPicPr>
          <p:cNvPr id="176" name="Begin Match 3.png" descr="Begin Match 3.png"/>
          <p:cNvPicPr>
            <a:picLocks noChangeAspect="1"/>
          </p:cNvPicPr>
          <p:nvPr/>
        </p:nvPicPr>
        <p:blipFill>
          <a:blip r:embed="rId2"/>
          <a:stretch>
            <a:fillRect/>
          </a:stretch>
        </p:blipFill>
        <p:spPr>
          <a:xfrm>
            <a:off x="8983015" y="2673565"/>
            <a:ext cx="3087744" cy="3233540"/>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Title 1"/>
          <p:cNvSpPr txBox="1">
            <a:spLocks noGrp="1"/>
          </p:cNvSpPr>
          <p:nvPr>
            <p:ph type="title"/>
          </p:nvPr>
        </p:nvSpPr>
        <p:spPr>
          <a:prstGeom prst="rect">
            <a:avLst/>
          </a:prstGeom>
        </p:spPr>
        <p:txBody>
          <a:bodyPr/>
          <a:lstStyle/>
          <a:p>
            <a:r>
              <a:t>Attacking after Kalyeo</a:t>
            </a:r>
          </a:p>
        </p:txBody>
      </p:sp>
      <p:sp>
        <p:nvSpPr>
          <p:cNvPr id="179" name="TextBox 2"/>
          <p:cNvSpPr txBox="1"/>
          <p:nvPr/>
        </p:nvSpPr>
        <p:spPr>
          <a:xfrm>
            <a:off x="447733" y="1908709"/>
            <a:ext cx="11296534" cy="3444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1000" indent="-381000">
              <a:buSzPct val="100000"/>
              <a:buFont typeface="Arial"/>
              <a:buChar char="•"/>
              <a:defRPr sz="2400">
                <a:latin typeface="Avenir Book"/>
                <a:ea typeface="Avenir Book"/>
                <a:cs typeface="Avenir Book"/>
                <a:sym typeface="Avenir Book"/>
              </a:defRPr>
            </a:pPr>
            <a:r>
              <a:t>Requires an </a:t>
            </a:r>
            <a:r>
              <a:rPr>
                <a:latin typeface="Avenir Heavy"/>
                <a:ea typeface="Avenir Heavy"/>
                <a:cs typeface="Avenir Heavy"/>
                <a:sym typeface="Avenir Heavy"/>
              </a:rPr>
              <a:t>actual contact</a:t>
            </a:r>
            <a:r>
              <a:t> to the opponents body, or a </a:t>
            </a:r>
            <a:r>
              <a:rPr>
                <a:latin typeface="Avenir Heavy"/>
                <a:ea typeface="Avenir Heavy"/>
                <a:cs typeface="Avenir Heavy"/>
                <a:sym typeface="Avenir Heavy"/>
              </a:rPr>
              <a:t>deliberate, threatening or malicious</a:t>
            </a:r>
            <a:r>
              <a:t> action toward the opponent</a:t>
            </a:r>
          </a:p>
          <a:p>
            <a:pPr marL="381000" indent="-381000">
              <a:buSzPct val="100000"/>
              <a:buFont typeface="Arial"/>
              <a:buChar char="•"/>
              <a:defRPr sz="2400">
                <a:latin typeface="Avenir Book"/>
                <a:ea typeface="Avenir Book"/>
                <a:cs typeface="Avenir Book"/>
                <a:sym typeface="Avenir Book"/>
              </a:defRPr>
            </a:pPr>
            <a:r>
              <a:t>If the attacking motion causing the contact started before the CR declared Kalyeo (shown on VR as a straight arm), the attack shall not be penalised</a:t>
            </a:r>
          </a:p>
          <a:p>
            <a:pPr marL="838200" lvl="1" indent="-381000">
              <a:buSzPct val="100000"/>
              <a:buFont typeface="Arial"/>
              <a:buChar char="•"/>
              <a:defRPr sz="2400">
                <a:latin typeface="Avenir Book"/>
                <a:ea typeface="Avenir Book"/>
                <a:cs typeface="Avenir Book"/>
                <a:sym typeface="Avenir Book"/>
              </a:defRPr>
            </a:pPr>
            <a:r>
              <a:t>CR’s Kalyeo hand signal is completed with the fully extended arm, not the words</a:t>
            </a:r>
          </a:p>
          <a:p>
            <a:pPr marL="381000" indent="-381000">
              <a:buSzPct val="100000"/>
              <a:buFont typeface="Arial"/>
              <a:buChar char="•"/>
              <a:defRPr sz="2400">
                <a:latin typeface="Avenir Book"/>
                <a:ea typeface="Avenir Book"/>
                <a:cs typeface="Avenir Book"/>
                <a:sym typeface="Avenir Book"/>
              </a:defRPr>
            </a:pPr>
            <a:r>
              <a:t>The start of the attack shall be defined as the moment the attacking foot is </a:t>
            </a:r>
            <a:r>
              <a:rPr>
                <a:latin typeface="Avenir Heavy"/>
                <a:ea typeface="Avenir Heavy"/>
                <a:cs typeface="Avenir Heavy"/>
                <a:sym typeface="Avenir Heavy"/>
              </a:rPr>
              <a:t>fully</a:t>
            </a:r>
            <a:r>
              <a:t> off the floor</a:t>
            </a:r>
          </a:p>
        </p:txBody>
      </p:sp>
      <p:sp>
        <p:nvSpPr>
          <p:cNvPr id="180"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Title 1"/>
          <p:cNvSpPr txBox="1">
            <a:spLocks noGrp="1"/>
          </p:cNvSpPr>
          <p:nvPr>
            <p:ph type="title"/>
          </p:nvPr>
        </p:nvSpPr>
        <p:spPr>
          <a:prstGeom prst="rect">
            <a:avLst/>
          </a:prstGeom>
        </p:spPr>
        <p:txBody>
          <a:bodyPr/>
          <a:lstStyle/>
          <a:p>
            <a:r>
              <a:t>Points Update</a:t>
            </a:r>
          </a:p>
        </p:txBody>
      </p:sp>
      <p:sp>
        <p:nvSpPr>
          <p:cNvPr id="104" name="TextBox 2"/>
          <p:cNvSpPr txBox="1"/>
          <p:nvPr/>
        </p:nvSpPr>
        <p:spPr>
          <a:xfrm>
            <a:off x="452662" y="1919181"/>
            <a:ext cx="11124698" cy="942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30199" indent="-330199">
              <a:lnSpc>
                <a:spcPct val="90000"/>
              </a:lnSpc>
              <a:spcBef>
                <a:spcPts val="1000"/>
              </a:spcBef>
              <a:buSzPct val="100000"/>
              <a:buAutoNum type="arabicPeriod"/>
              <a:defRPr sz="2200">
                <a:latin typeface="Avenir Book"/>
                <a:ea typeface="Avenir Book"/>
                <a:cs typeface="Avenir Book"/>
                <a:sym typeface="Avenir Book"/>
              </a:defRPr>
            </a:pPr>
            <a:r>
              <a:t>Turning kicks now scored as double points (see table below)</a:t>
            </a:r>
          </a:p>
          <a:p>
            <a:pPr marL="330199" indent="-330199">
              <a:lnSpc>
                <a:spcPct val="90000"/>
              </a:lnSpc>
              <a:spcBef>
                <a:spcPts val="1000"/>
              </a:spcBef>
              <a:buSzPct val="100000"/>
              <a:buAutoNum type="arabicPeriod"/>
              <a:defRPr sz="2200">
                <a:latin typeface="Avenir Book"/>
                <a:ea typeface="Avenir Book"/>
                <a:cs typeface="Avenir Book"/>
                <a:sym typeface="Avenir Book"/>
              </a:defRPr>
            </a:pPr>
            <a:r>
              <a:t>Punch points at events will be from PSS gloves (PSS equipment dependent)</a:t>
            </a:r>
          </a:p>
        </p:txBody>
      </p:sp>
      <p:sp>
        <p:nvSpPr>
          <p:cNvPr id="105" name="1 Point: To validate punch point from PSS Glove (NEW)…"/>
          <p:cNvSpPr/>
          <p:nvPr/>
        </p:nvSpPr>
        <p:spPr>
          <a:xfrm>
            <a:off x="356034" y="2964521"/>
            <a:ext cx="11317954" cy="3244787"/>
          </a:xfrm>
          <a:prstGeom prst="roundRect">
            <a:avLst>
              <a:gd name="adj" fmla="val 5952"/>
            </a:avLst>
          </a:prstGeom>
          <a:solidFill>
            <a:srgbClr val="009051">
              <a:alpha val="76799"/>
            </a:srgbClr>
          </a:solidFill>
          <a:ln w="25400">
            <a:solidFill>
              <a:srgbClr val="FFFFFF">
                <a:alpha val="76799"/>
              </a:srgbClr>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pPr>
              <a:defRPr sz="2400">
                <a:solidFill>
                  <a:srgbClr val="FFFFFF"/>
                </a:solidFill>
                <a:latin typeface="Avenir Book"/>
                <a:ea typeface="Avenir Book"/>
                <a:cs typeface="Avenir Book"/>
                <a:sym typeface="Avenir Book"/>
              </a:defRPr>
            </a:pPr>
            <a:r>
              <a:t>1 Point: To validate punch point from PSS Glove (NEW)</a:t>
            </a:r>
          </a:p>
          <a:p>
            <a:pPr>
              <a:defRPr sz="2400">
                <a:solidFill>
                  <a:srgbClr val="FFFFFF"/>
                </a:solidFill>
                <a:latin typeface="Avenir Book"/>
                <a:ea typeface="Avenir Book"/>
                <a:cs typeface="Avenir Book"/>
                <a:sym typeface="Avenir Book"/>
              </a:defRPr>
            </a:pPr>
            <a:r>
              <a:t>2 Points: PSS points scored from Body Hogu</a:t>
            </a:r>
          </a:p>
          <a:p>
            <a:pPr>
              <a:defRPr sz="2400">
                <a:solidFill>
                  <a:srgbClr val="FFFFFF"/>
                </a:solidFill>
                <a:latin typeface="Avenir Book"/>
                <a:ea typeface="Avenir Book"/>
                <a:cs typeface="Avenir Book"/>
                <a:sym typeface="Avenir Book"/>
              </a:defRPr>
            </a:pPr>
            <a:r>
              <a:t>3 Points: PSS points scored from head gear</a:t>
            </a:r>
          </a:p>
          <a:p>
            <a:pPr>
              <a:defRPr sz="2400">
                <a:solidFill>
                  <a:srgbClr val="FFFFFF"/>
                </a:solidFill>
                <a:latin typeface="Avenir Book"/>
                <a:ea typeface="Avenir Book"/>
                <a:cs typeface="Avenir Book"/>
                <a:sym typeface="Avenir Book"/>
              </a:defRPr>
            </a:pPr>
            <a:r>
              <a:t>4 Points: Turning kick to body (2 from PSS and 2 from Judge)</a:t>
            </a:r>
          </a:p>
          <a:p>
            <a:pPr>
              <a:defRPr sz="2400">
                <a:solidFill>
                  <a:srgbClr val="FFFFFF"/>
                </a:solidFill>
                <a:latin typeface="Avenir Book"/>
                <a:ea typeface="Avenir Book"/>
                <a:cs typeface="Avenir Book"/>
                <a:sym typeface="Avenir Book"/>
              </a:defRPr>
            </a:pPr>
            <a:r>
              <a:t>6 Points: Turning kick to head (3 from PSS and 3 from Judge) </a:t>
            </a:r>
          </a:p>
          <a:p>
            <a:pPr lvl="1">
              <a:defRPr sz="2400">
                <a:solidFill>
                  <a:srgbClr val="FFFFFF"/>
                </a:solidFill>
                <a:latin typeface="Avenir Book"/>
                <a:ea typeface="Avenir Book"/>
                <a:cs typeface="Avenir Book"/>
                <a:sym typeface="Avenir Book"/>
              </a:defRPr>
            </a:pPr>
            <a:r>
              <a:t>- NEW, given as double points</a:t>
            </a:r>
          </a:p>
        </p:txBody>
      </p:sp>
      <p:sp>
        <p:nvSpPr>
          <p:cNvPr id="106"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Title 1"/>
          <p:cNvSpPr txBox="1">
            <a:spLocks noGrp="1"/>
          </p:cNvSpPr>
          <p:nvPr>
            <p:ph type="title"/>
          </p:nvPr>
        </p:nvSpPr>
        <p:spPr>
          <a:prstGeom prst="rect">
            <a:avLst/>
          </a:prstGeom>
        </p:spPr>
        <p:txBody>
          <a:bodyPr/>
          <a:lstStyle/>
          <a:p>
            <a:r>
              <a:t>Hitting head with hand</a:t>
            </a:r>
          </a:p>
        </p:txBody>
      </p:sp>
      <p:sp>
        <p:nvSpPr>
          <p:cNvPr id="183" name="TextBox 2"/>
          <p:cNvSpPr txBox="1"/>
          <p:nvPr/>
        </p:nvSpPr>
        <p:spPr>
          <a:xfrm>
            <a:off x="450747" y="1921051"/>
            <a:ext cx="7151960" cy="3863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1000" indent="-381000">
              <a:buSzPct val="100000"/>
              <a:buFont typeface="Arial"/>
              <a:buChar char="•"/>
              <a:defRPr sz="2400">
                <a:latin typeface="Avenir Book"/>
                <a:ea typeface="Avenir Book"/>
                <a:cs typeface="Avenir Book"/>
                <a:sym typeface="Avenir Book"/>
              </a:defRPr>
            </a:pPr>
            <a:r>
              <a:t>This includes hitting the opponents head with any of the following:</a:t>
            </a:r>
          </a:p>
          <a:p>
            <a:pPr marL="838200" lvl="1" indent="-381000">
              <a:buSzPct val="100000"/>
              <a:buFont typeface="Arial"/>
              <a:buChar char="•"/>
              <a:defRPr sz="2400">
                <a:latin typeface="Avenir Book"/>
                <a:ea typeface="Avenir Book"/>
                <a:cs typeface="Avenir Book"/>
                <a:sym typeface="Avenir Book"/>
              </a:defRPr>
            </a:pPr>
            <a:r>
              <a:t>the hand (fist), </a:t>
            </a:r>
          </a:p>
          <a:p>
            <a:pPr marL="838200" lvl="1" indent="-381000">
              <a:buSzPct val="100000"/>
              <a:buFont typeface="Arial"/>
              <a:buChar char="•"/>
              <a:defRPr sz="2400">
                <a:latin typeface="Avenir Book"/>
                <a:ea typeface="Avenir Book"/>
                <a:cs typeface="Avenir Book"/>
                <a:sym typeface="Avenir Book"/>
              </a:defRPr>
            </a:pPr>
            <a:r>
              <a:t>wrist, </a:t>
            </a:r>
          </a:p>
          <a:p>
            <a:pPr marL="838200" lvl="1" indent="-381000">
              <a:buSzPct val="100000"/>
              <a:buFont typeface="Arial"/>
              <a:buChar char="•"/>
              <a:defRPr sz="2400">
                <a:latin typeface="Avenir Book"/>
                <a:ea typeface="Avenir Book"/>
                <a:cs typeface="Avenir Book"/>
                <a:sym typeface="Avenir Book"/>
              </a:defRPr>
            </a:pPr>
            <a:r>
              <a:t>arm or elbow</a:t>
            </a:r>
          </a:p>
          <a:p>
            <a:pPr marL="381000" indent="-381000">
              <a:buSzPct val="100000"/>
              <a:buFont typeface="Arial"/>
              <a:buChar char="•"/>
              <a:defRPr sz="2400">
                <a:latin typeface="Avenir Book"/>
                <a:ea typeface="Avenir Book"/>
                <a:cs typeface="Avenir Book"/>
                <a:sym typeface="Avenir Book"/>
              </a:defRPr>
            </a:pPr>
            <a:r>
              <a:t>If the CR did not see the contact clearly, the CR can </a:t>
            </a:r>
            <a:r>
              <a:rPr>
                <a:latin typeface="Avenir Heavy"/>
                <a:ea typeface="Avenir Heavy"/>
                <a:cs typeface="Avenir Heavy"/>
                <a:sym typeface="Avenir Heavy"/>
              </a:rPr>
              <a:t>request IVR</a:t>
            </a:r>
            <a:r>
              <a:t> for “Pretending Injury”</a:t>
            </a:r>
          </a:p>
          <a:p>
            <a:pPr marL="838200" lvl="1" indent="-381000">
              <a:buSzPct val="100000"/>
              <a:buFont typeface="Arial"/>
              <a:buChar char="•"/>
              <a:defRPr sz="2400">
                <a:latin typeface="Avenir Book"/>
                <a:ea typeface="Avenir Book"/>
                <a:cs typeface="Avenir Book"/>
                <a:sym typeface="Avenir Book"/>
              </a:defRPr>
            </a:pPr>
            <a:r>
              <a:t>In the case of a contestant claiming or showing signs of hand-arm contact</a:t>
            </a:r>
          </a:p>
        </p:txBody>
      </p:sp>
      <p:sp>
        <p:nvSpPr>
          <p:cNvPr id="184"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pic>
        <p:nvPicPr>
          <p:cNvPr id="185" name="HandtoHead2.png" descr="HandtoHead2.png"/>
          <p:cNvPicPr>
            <a:picLocks noChangeAspect="1"/>
          </p:cNvPicPr>
          <p:nvPr/>
        </p:nvPicPr>
        <p:blipFill>
          <a:blip r:embed="rId2"/>
          <a:stretch>
            <a:fillRect/>
          </a:stretch>
        </p:blipFill>
        <p:spPr>
          <a:xfrm>
            <a:off x="8037738" y="2613788"/>
            <a:ext cx="3455927" cy="3049347"/>
          </a:xfrm>
          <a:prstGeom prst="rect">
            <a:avLst/>
          </a:prstGeom>
          <a:ln w="12700">
            <a:solidFill>
              <a:schemeClr val="accent5"/>
            </a:solidFill>
            <a:miter/>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Title 1"/>
          <p:cNvSpPr txBox="1">
            <a:spLocks noGrp="1"/>
          </p:cNvSpPr>
          <p:nvPr>
            <p:ph type="title"/>
          </p:nvPr>
        </p:nvSpPr>
        <p:spPr>
          <a:prstGeom prst="rect">
            <a:avLst/>
          </a:prstGeom>
        </p:spPr>
        <p:txBody>
          <a:bodyPr/>
          <a:lstStyle/>
          <a:p>
            <a:r>
              <a:t>Misconduct</a:t>
            </a:r>
          </a:p>
        </p:txBody>
      </p:sp>
      <p:sp>
        <p:nvSpPr>
          <p:cNvPr id="188" name="TextBox 2"/>
          <p:cNvSpPr txBox="1"/>
          <p:nvPr/>
        </p:nvSpPr>
        <p:spPr>
          <a:xfrm>
            <a:off x="439961" y="1863591"/>
            <a:ext cx="11068175" cy="4434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20842" indent="-320842">
              <a:buSzPct val="100000"/>
              <a:buAutoNum type="arabicPeriod"/>
              <a:defRPr sz="2200">
                <a:latin typeface="Avenir Book"/>
                <a:ea typeface="Avenir Book"/>
                <a:cs typeface="Avenir Book"/>
                <a:sym typeface="Avenir Book"/>
              </a:defRPr>
            </a:pPr>
            <a:r>
              <a:t>Coaches should not interfere with Referee or Judges decisions</a:t>
            </a:r>
          </a:p>
          <a:p>
            <a:pPr marL="775368" lvl="1" indent="-267368">
              <a:buSzPct val="100000"/>
              <a:buAutoNum type="arabicPeriod"/>
              <a:defRPr sz="2000">
                <a:latin typeface="Avenir Book"/>
                <a:ea typeface="Avenir Book"/>
                <a:cs typeface="Avenir Book"/>
                <a:sym typeface="Avenir Book"/>
              </a:defRPr>
            </a:pPr>
            <a:r>
              <a:t>First instance - CR will declare “</a:t>
            </a:r>
            <a:r>
              <a:rPr>
                <a:latin typeface="Avenir Heavy"/>
                <a:ea typeface="Avenir Heavy"/>
                <a:cs typeface="Avenir Heavy"/>
                <a:sym typeface="Avenir Heavy"/>
              </a:rPr>
              <a:t>Kalyeo</a:t>
            </a:r>
            <a:r>
              <a:t>” and signal Coach to calm down</a:t>
            </a:r>
          </a:p>
          <a:p>
            <a:pPr marL="775368" lvl="1" indent="-267368">
              <a:buSzPct val="100000"/>
              <a:buAutoNum type="arabicPeriod"/>
              <a:defRPr sz="2000">
                <a:latin typeface="Avenir Book"/>
                <a:ea typeface="Avenir Book"/>
                <a:cs typeface="Avenir Book"/>
                <a:sym typeface="Avenir Book"/>
              </a:defRPr>
            </a:pPr>
            <a:r>
              <a:t>Second instance - CR will declare “</a:t>
            </a:r>
            <a:r>
              <a:rPr>
                <a:latin typeface="Avenir Heavy"/>
                <a:ea typeface="Avenir Heavy"/>
                <a:cs typeface="Avenir Heavy"/>
                <a:sym typeface="Avenir Heavy"/>
              </a:rPr>
              <a:t>Kalyeo</a:t>
            </a:r>
            <a:r>
              <a:t>” and award Gam-Jeom for </a:t>
            </a:r>
            <a:r>
              <a:rPr>
                <a:latin typeface="Avenir Heavy"/>
                <a:ea typeface="Avenir Heavy"/>
                <a:cs typeface="Avenir Heavy"/>
                <a:sym typeface="Avenir Heavy"/>
              </a:rPr>
              <a:t>Misconduct</a:t>
            </a:r>
          </a:p>
          <a:p>
            <a:pPr marL="775368" lvl="1" indent="-267368">
              <a:buSzPct val="100000"/>
              <a:buAutoNum type="arabicPeriod"/>
              <a:defRPr sz="2000">
                <a:latin typeface="Avenir Book"/>
                <a:ea typeface="Avenir Book"/>
                <a:cs typeface="Avenir Book"/>
                <a:sym typeface="Avenir Book"/>
              </a:defRPr>
            </a:pPr>
            <a:r>
              <a:t>Third instance - Yellow Card (after review by the CSB, possibility of sanctions)</a:t>
            </a:r>
          </a:p>
          <a:p>
            <a:pPr marL="320842" indent="-320842">
              <a:buSzPct val="100000"/>
              <a:buAutoNum type="arabicPeriod"/>
              <a:defRPr sz="2200">
                <a:latin typeface="Avenir Book"/>
                <a:ea typeface="Avenir Book"/>
                <a:cs typeface="Avenir Book"/>
                <a:sym typeface="Avenir Book"/>
              </a:defRPr>
            </a:pPr>
            <a:r>
              <a:t>Last 2-3 seconds</a:t>
            </a:r>
          </a:p>
          <a:p>
            <a:pPr marL="775368" lvl="1" indent="-267368">
              <a:buSzPct val="100000"/>
              <a:buAutoNum type="arabicPeriod"/>
              <a:defRPr sz="2000">
                <a:latin typeface="Avenir Book"/>
                <a:ea typeface="Avenir Book"/>
                <a:cs typeface="Avenir Book"/>
                <a:sym typeface="Avenir Book"/>
              </a:defRPr>
            </a:pPr>
            <a:r>
              <a:t>Need to engage until the end of the match. If players do not engage, CR give “</a:t>
            </a:r>
            <a:r>
              <a:rPr>
                <a:latin typeface="Avenir Heavy"/>
                <a:ea typeface="Avenir Heavy"/>
                <a:cs typeface="Avenir Heavy"/>
                <a:sym typeface="Avenir Heavy"/>
              </a:rPr>
              <a:t>Gong-Gyeok</a:t>
            </a:r>
            <a:r>
              <a:t>” command (including signal). If players ignore CR “</a:t>
            </a:r>
            <a:r>
              <a:rPr>
                <a:latin typeface="Avenir Heavy"/>
                <a:ea typeface="Avenir Heavy"/>
                <a:cs typeface="Avenir Heavy"/>
                <a:sym typeface="Avenir Heavy"/>
              </a:rPr>
              <a:t>Gong-Gyeok</a:t>
            </a:r>
            <a:r>
              <a:t>" command, CR will award Gam-Jeom for </a:t>
            </a:r>
            <a:r>
              <a:rPr>
                <a:latin typeface="Avenir Heavy"/>
                <a:ea typeface="Avenir Heavy"/>
                <a:cs typeface="Avenir Heavy"/>
                <a:sym typeface="Avenir Heavy"/>
              </a:rPr>
              <a:t>misconduct</a:t>
            </a:r>
          </a:p>
          <a:p>
            <a:pPr marL="320842" indent="-320842">
              <a:buSzPct val="100000"/>
              <a:buAutoNum type="arabicPeriod"/>
              <a:defRPr sz="2200">
                <a:latin typeface="Avenir Book"/>
                <a:ea typeface="Avenir Book"/>
                <a:cs typeface="Avenir Book"/>
                <a:sym typeface="Avenir Book"/>
              </a:defRPr>
            </a:pPr>
            <a:r>
              <a:t>If a player changes mouth guards any time after passing through Inspection</a:t>
            </a:r>
          </a:p>
          <a:p>
            <a:pPr marL="320842" indent="-320842">
              <a:buSzPct val="100000"/>
              <a:buAutoNum type="arabicPeriod"/>
              <a:defRPr sz="2200">
                <a:latin typeface="Avenir Book"/>
                <a:ea typeface="Avenir Book"/>
                <a:cs typeface="Avenir Book"/>
                <a:sym typeface="Avenir Book"/>
              </a:defRPr>
            </a:pPr>
            <a:r>
              <a:t>In between rounds, by the end of the rest time 00:00, athlete is still sitting on the chair</a:t>
            </a:r>
          </a:p>
          <a:p>
            <a:pPr marL="320842" indent="-320842">
              <a:buSzPct val="100000"/>
              <a:buAutoNum type="arabicPeriod"/>
              <a:defRPr sz="2200">
                <a:latin typeface="Avenir Book"/>
                <a:ea typeface="Avenir Book"/>
                <a:cs typeface="Avenir Book"/>
                <a:sym typeface="Avenir Book"/>
              </a:defRPr>
            </a:pPr>
            <a:r>
              <a:t>2</a:t>
            </a:r>
            <a:r>
              <a:rPr baseline="30363"/>
              <a:t>nd</a:t>
            </a:r>
            <a:r>
              <a:t> and 3</a:t>
            </a:r>
            <a:r>
              <a:rPr baseline="30363"/>
              <a:t>rd</a:t>
            </a:r>
            <a:r>
              <a:t> rounds after testing PSS, if all working correctly</a:t>
            </a:r>
          </a:p>
        </p:txBody>
      </p:sp>
      <p:sp>
        <p:nvSpPr>
          <p:cNvPr id="189"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Title 1"/>
          <p:cNvSpPr txBox="1">
            <a:spLocks noGrp="1"/>
          </p:cNvSpPr>
          <p:nvPr>
            <p:ph type="title"/>
          </p:nvPr>
        </p:nvSpPr>
        <p:spPr>
          <a:prstGeom prst="rect">
            <a:avLst/>
          </a:prstGeom>
        </p:spPr>
        <p:txBody>
          <a:bodyPr/>
          <a:lstStyle/>
          <a:p>
            <a:endParaRPr/>
          </a:p>
        </p:txBody>
      </p:sp>
      <p:pic>
        <p:nvPicPr>
          <p:cNvPr id="192" name="Coach Ettiquette 2" descr="Coach Ettiquette 2"/>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276" cy="685800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124" fill="hold"/>
                                        <p:tgtEl>
                                          <p:spTgt spid="192"/>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19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92"/>
                </p:tgtEl>
              </p:cMediaNode>
            </p:video>
            <p:seq concurrent="1" prevAc="none" nextAc="seek">
              <p:cTn id="12" restart="whenNotActive" fill="hold" evtFilter="cancelBubble" nodeType="interactiveSeq">
                <p:stCondLst>
                  <p:cond evt="onClick" delay="0">
                    <p:tgtEl>
                      <p:spTgt spid="19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92"/>
                                        </p:tgtEl>
                                      </p:cBhvr>
                                    </p:cmd>
                                  </p:childTnLst>
                                </p:cTn>
                              </p:par>
                            </p:childTnLst>
                          </p:cTn>
                        </p:par>
                      </p:childTnLst>
                    </p:cTn>
                  </p:par>
                </p:childTnLst>
              </p:cTn>
              <p:nextCondLst>
                <p:cond evt="onClick" delay="0">
                  <p:tgtEl>
                    <p:spTgt spid="19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Title 1"/>
          <p:cNvSpPr txBox="1">
            <a:spLocks noGrp="1"/>
          </p:cNvSpPr>
          <p:nvPr>
            <p:ph type="title"/>
          </p:nvPr>
        </p:nvSpPr>
        <p:spPr>
          <a:prstGeom prst="rect">
            <a:avLst/>
          </a:prstGeom>
        </p:spPr>
        <p:txBody>
          <a:bodyPr/>
          <a:lstStyle/>
          <a:p>
            <a:endParaRPr/>
          </a:p>
        </p:txBody>
      </p:sp>
      <p:pic>
        <p:nvPicPr>
          <p:cNvPr id="195" name="Coach Ettiquette" descr="Coach Ettiquette"/>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0" y="-2"/>
            <a:ext cx="12192000" cy="6857846"/>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458" fill="hold"/>
                                        <p:tgtEl>
                                          <p:spTgt spid="195"/>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19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95"/>
                </p:tgtEl>
              </p:cMediaNode>
            </p:video>
            <p:seq concurrent="1" prevAc="none" nextAc="seek">
              <p:cTn id="12" restart="whenNotActive" fill="hold" evtFilter="cancelBubble" nodeType="interactiveSeq">
                <p:stCondLst>
                  <p:cond evt="onClick" delay="0">
                    <p:tgtEl>
                      <p:spTgt spid="19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95"/>
                                        </p:tgtEl>
                                      </p:cBhvr>
                                    </p:cmd>
                                  </p:childTnLst>
                                </p:cTn>
                              </p:par>
                            </p:childTnLst>
                          </p:cTn>
                        </p:par>
                      </p:childTnLst>
                    </p:cTn>
                  </p:par>
                </p:childTnLst>
              </p:cTn>
              <p:nextCondLst>
                <p:cond evt="onClick" delay="0">
                  <p:tgtEl>
                    <p:spTgt spid="195"/>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Title 1"/>
          <p:cNvSpPr txBox="1">
            <a:spLocks noGrp="1"/>
          </p:cNvSpPr>
          <p:nvPr>
            <p:ph type="title"/>
          </p:nvPr>
        </p:nvSpPr>
        <p:spPr>
          <a:prstGeom prst="rect">
            <a:avLst/>
          </a:prstGeom>
        </p:spPr>
        <p:txBody>
          <a:bodyPr/>
          <a:lstStyle/>
          <a:p>
            <a:r>
              <a:t>Other minor changes</a:t>
            </a:r>
          </a:p>
        </p:txBody>
      </p:sp>
      <p:sp>
        <p:nvSpPr>
          <p:cNvPr id="198" name="TextBox 2"/>
          <p:cNvSpPr txBox="1"/>
          <p:nvPr/>
        </p:nvSpPr>
        <p:spPr>
          <a:xfrm>
            <a:off x="448485" y="1913212"/>
            <a:ext cx="10790413" cy="3215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428625" indent="-428625">
              <a:buSzPct val="100000"/>
              <a:buFont typeface="Arial"/>
              <a:buChar char="•"/>
              <a:defRPr sz="2400">
                <a:latin typeface="Avenir Book"/>
                <a:ea typeface="Avenir Book"/>
                <a:cs typeface="Avenir Book"/>
                <a:sym typeface="Avenir Book"/>
              </a:defRPr>
            </a:pPr>
            <a:r>
              <a:t>Lifting the leg or kicking in the air for more than 3 seconds</a:t>
            </a:r>
          </a:p>
          <a:p>
            <a:pPr marL="814387" lvl="1" indent="-357187">
              <a:buSzPct val="100000"/>
              <a:buFont typeface="Arial"/>
              <a:buChar char="•"/>
              <a:defRPr sz="2000">
                <a:latin typeface="Avenir Book"/>
                <a:ea typeface="Avenir Book"/>
                <a:cs typeface="Avenir Book"/>
                <a:sym typeface="Avenir Book"/>
              </a:defRPr>
            </a:pPr>
            <a:r>
              <a:t>CR will declare “</a:t>
            </a:r>
            <a:r>
              <a:rPr>
                <a:latin typeface="Avenir Heavy"/>
                <a:ea typeface="Avenir Heavy"/>
                <a:cs typeface="Avenir Heavy"/>
                <a:sym typeface="Avenir Heavy"/>
              </a:rPr>
              <a:t>Kalyeo</a:t>
            </a:r>
            <a:r>
              <a:t>” followed by “</a:t>
            </a:r>
            <a:r>
              <a:rPr>
                <a:latin typeface="Avenir Heavy"/>
                <a:ea typeface="Avenir Heavy"/>
                <a:cs typeface="Avenir Heavy"/>
                <a:sym typeface="Avenir Heavy"/>
              </a:rPr>
              <a:t>Kyesok</a:t>
            </a:r>
            <a:r>
              <a:t>”, with no Gam-Jeom given</a:t>
            </a:r>
          </a:p>
          <a:p>
            <a:pPr marL="428625" indent="-428625">
              <a:buSzPct val="100000"/>
              <a:buFont typeface="Arial"/>
              <a:buChar char="•"/>
              <a:defRPr sz="2400">
                <a:latin typeface="Avenir Book"/>
                <a:ea typeface="Avenir Book"/>
                <a:cs typeface="Avenir Book"/>
                <a:sym typeface="Avenir Book"/>
              </a:defRPr>
            </a:pPr>
            <a:r>
              <a:t>Kicking in the air for 4 times or more</a:t>
            </a:r>
          </a:p>
          <a:p>
            <a:pPr marL="814387" lvl="1" indent="-357187">
              <a:buSzPct val="100000"/>
              <a:buFont typeface="Arial"/>
              <a:buChar char="•"/>
              <a:defRPr sz="2000">
                <a:latin typeface="Avenir Book"/>
                <a:ea typeface="Avenir Book"/>
                <a:cs typeface="Avenir Book"/>
                <a:sym typeface="Avenir Book"/>
              </a:defRPr>
            </a:pPr>
            <a:r>
              <a:t>CR will declare “</a:t>
            </a:r>
            <a:r>
              <a:rPr>
                <a:latin typeface="Avenir Heavy"/>
                <a:ea typeface="Avenir Heavy"/>
                <a:cs typeface="Avenir Heavy"/>
                <a:sym typeface="Avenir Heavy"/>
              </a:rPr>
              <a:t>Kalyeo</a:t>
            </a:r>
            <a:r>
              <a:t>” with a Gam-Jeom given to the contestant</a:t>
            </a:r>
            <a:endParaRPr sz="1600"/>
          </a:p>
          <a:p>
            <a:pPr marL="428625" indent="-428625">
              <a:buSzPct val="100000"/>
              <a:buFont typeface="Arial"/>
              <a:buChar char="•"/>
              <a:defRPr sz="2400">
                <a:latin typeface="Avenir Book"/>
                <a:ea typeface="Avenir Book"/>
                <a:cs typeface="Avenir Book"/>
                <a:sym typeface="Avenir Book"/>
              </a:defRPr>
            </a:pPr>
            <a:r>
              <a:t>If </a:t>
            </a:r>
            <a:r>
              <a:rPr>
                <a:latin typeface="Avenir Heavy"/>
                <a:ea typeface="Avenir Heavy"/>
                <a:cs typeface="Avenir Heavy"/>
                <a:sym typeface="Avenir Heavy"/>
              </a:rPr>
              <a:t>unintentional</a:t>
            </a:r>
            <a:r>
              <a:t> contact below the waist occurs during an exchange, no Gam-Jeom shall be given. </a:t>
            </a:r>
          </a:p>
          <a:p>
            <a:pPr marL="814387" lvl="1" indent="-357187">
              <a:buSzPct val="100000"/>
              <a:buFont typeface="Arial"/>
              <a:buChar char="•"/>
              <a:defRPr sz="2000">
                <a:latin typeface="Avenir Book"/>
                <a:ea typeface="Avenir Book"/>
                <a:cs typeface="Avenir Book"/>
                <a:sym typeface="Avenir Book"/>
              </a:defRPr>
            </a:pPr>
            <a:r>
              <a:t>This applies to “Blocking with the knee”, and “Kicking below the waist”</a:t>
            </a:r>
          </a:p>
        </p:txBody>
      </p:sp>
      <p:sp>
        <p:nvSpPr>
          <p:cNvPr id="199"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Title 1"/>
          <p:cNvSpPr txBox="1">
            <a:spLocks noGrp="1"/>
          </p:cNvSpPr>
          <p:nvPr>
            <p:ph type="title"/>
          </p:nvPr>
        </p:nvSpPr>
        <p:spPr>
          <a:prstGeom prst="rect">
            <a:avLst/>
          </a:prstGeom>
        </p:spPr>
        <p:txBody>
          <a:bodyPr/>
          <a:lstStyle/>
          <a:p>
            <a:endParaRPr/>
          </a:p>
        </p:txBody>
      </p:sp>
      <p:pic>
        <p:nvPicPr>
          <p:cNvPr id="202" name="2026-02-15 20-51-59" descr="2026-02-15 20-51-59"/>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0" y="-2"/>
            <a:ext cx="12192000" cy="6857846"/>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333" fill="hold"/>
                                        <p:tgtEl>
                                          <p:spTgt spid="202"/>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20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02"/>
                </p:tgtEl>
              </p:cMediaNode>
            </p:video>
            <p:seq concurrent="1" prevAc="none" nextAc="seek">
              <p:cTn id="12" restart="whenNotActive" fill="hold" evtFilter="cancelBubble" nodeType="interactiveSeq">
                <p:stCondLst>
                  <p:cond evt="onClick" delay="0">
                    <p:tgtEl>
                      <p:spTgt spid="20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02"/>
                                        </p:tgtEl>
                                      </p:cBhvr>
                                    </p:cmd>
                                  </p:childTnLst>
                                </p:cTn>
                              </p:par>
                            </p:childTnLst>
                          </p:cTn>
                        </p:par>
                      </p:childTnLst>
                    </p:cTn>
                  </p:par>
                </p:childTnLst>
              </p:cTn>
              <p:nextCondLst>
                <p:cond evt="onClick" delay="0">
                  <p:tgtEl>
                    <p:spTgt spid="202"/>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Title 1"/>
          <p:cNvSpPr txBox="1">
            <a:spLocks noGrp="1"/>
          </p:cNvSpPr>
          <p:nvPr>
            <p:ph type="title"/>
          </p:nvPr>
        </p:nvSpPr>
        <p:spPr>
          <a:prstGeom prst="rect">
            <a:avLst/>
          </a:prstGeom>
        </p:spPr>
        <p:txBody>
          <a:bodyPr/>
          <a:lstStyle/>
          <a:p>
            <a:r>
              <a:t>Point Gap Decisions</a:t>
            </a:r>
          </a:p>
        </p:txBody>
      </p:sp>
      <p:sp>
        <p:nvSpPr>
          <p:cNvPr id="205" name="TextBox 2"/>
          <p:cNvSpPr txBox="1"/>
          <p:nvPr/>
        </p:nvSpPr>
        <p:spPr>
          <a:xfrm>
            <a:off x="447732" y="1909845"/>
            <a:ext cx="11296535" cy="4244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1000" indent="-381000">
              <a:buSzPct val="100000"/>
              <a:buFont typeface="Arial"/>
              <a:buChar char="•"/>
              <a:defRPr sz="2400">
                <a:latin typeface="Avenir Book"/>
                <a:ea typeface="Avenir Book"/>
                <a:cs typeface="Avenir Book"/>
                <a:sym typeface="Avenir Book"/>
              </a:defRPr>
            </a:pPr>
            <a:r>
              <a:t>If the violation or scoring occurs after the ‘12 Point gap’, there is no need to give any Gam-Jeom or award any points</a:t>
            </a:r>
          </a:p>
          <a:p>
            <a:pPr marL="381000" indent="-381000">
              <a:buSzPct val="100000"/>
              <a:buFont typeface="Arial"/>
              <a:buChar char="•"/>
              <a:defRPr sz="2400">
                <a:latin typeface="Avenir Book"/>
                <a:ea typeface="Avenir Book"/>
                <a:cs typeface="Avenir Book"/>
                <a:sym typeface="Avenir Book"/>
              </a:defRPr>
            </a:pPr>
            <a:r>
              <a:t>If the Chung does a strong head kick (results in no score) </a:t>
            </a:r>
            <a:r>
              <a:rPr>
                <a:latin typeface="Avenir Heavy"/>
                <a:ea typeface="Avenir Heavy"/>
                <a:cs typeface="Avenir Heavy"/>
                <a:sym typeface="Avenir Heavy"/>
              </a:rPr>
              <a:t>after</a:t>
            </a:r>
            <a:r>
              <a:t> Hong reaches “12 Point Gap”, the CR will “8-10 count” for the “Safety of the contestant”</a:t>
            </a:r>
          </a:p>
          <a:p>
            <a:pPr marL="774700" lvl="1" indent="-317500">
              <a:buSzPct val="100000"/>
              <a:buFont typeface="Arial"/>
              <a:buChar char="•"/>
              <a:defRPr sz="2000">
                <a:latin typeface="Avenir Book"/>
                <a:ea typeface="Avenir Book"/>
                <a:cs typeface="Avenir Book"/>
                <a:sym typeface="Avenir Book"/>
              </a:defRPr>
            </a:pPr>
            <a:r>
              <a:t>The CR will </a:t>
            </a:r>
            <a:r>
              <a:rPr>
                <a:latin typeface="Avenir Heavy"/>
                <a:ea typeface="Avenir Heavy"/>
                <a:cs typeface="Avenir Heavy"/>
                <a:sym typeface="Avenir Heavy"/>
              </a:rPr>
              <a:t>not</a:t>
            </a:r>
            <a:r>
              <a:t> ask for </a:t>
            </a:r>
            <a:r>
              <a:rPr>
                <a:latin typeface="Avenir Heavy"/>
                <a:ea typeface="Avenir Heavy"/>
                <a:cs typeface="Avenir Heavy"/>
                <a:sym typeface="Avenir Heavy"/>
              </a:rPr>
              <a:t>3</a:t>
            </a:r>
            <a:r>
              <a:t> or </a:t>
            </a:r>
            <a:r>
              <a:rPr>
                <a:latin typeface="Avenir Heavy"/>
                <a:ea typeface="Avenir Heavy"/>
                <a:cs typeface="Avenir Heavy"/>
                <a:sym typeface="Avenir Heavy"/>
              </a:rPr>
              <a:t>6</a:t>
            </a:r>
            <a:r>
              <a:t> additional points because “Point Gap” was achieved before the head kick</a:t>
            </a:r>
          </a:p>
          <a:p>
            <a:pPr marL="381000" indent="-381000">
              <a:buSzPct val="100000"/>
              <a:buFont typeface="Arial"/>
              <a:buChar char="•"/>
              <a:defRPr sz="2400">
                <a:latin typeface="Avenir Book"/>
                <a:ea typeface="Avenir Book"/>
                <a:cs typeface="Avenir Book"/>
                <a:sym typeface="Avenir Book"/>
              </a:defRPr>
            </a:pPr>
            <a:r>
              <a:t>Exception Scenarios</a:t>
            </a:r>
          </a:p>
          <a:p>
            <a:pPr marL="774700" lvl="1" indent="-317500">
              <a:buSzPct val="100000"/>
              <a:buFont typeface="Arial"/>
              <a:buChar char="•"/>
              <a:defRPr sz="2000">
                <a:latin typeface="Avenir Book"/>
                <a:ea typeface="Avenir Book"/>
                <a:cs typeface="Avenir Book"/>
                <a:sym typeface="Avenir Book"/>
              </a:defRPr>
            </a:pPr>
            <a:r>
              <a:rPr u="sng"/>
              <a:t>Example 1</a:t>
            </a:r>
            <a:r>
              <a:t>: If point gap occurs after a turning kick (body or head), then Judge shall stand up to add technical points</a:t>
            </a:r>
          </a:p>
          <a:p>
            <a:pPr marL="774700" lvl="1" indent="-317500">
              <a:buSzPct val="100000"/>
              <a:buFont typeface="Arial"/>
              <a:buChar char="•"/>
              <a:defRPr sz="2000">
                <a:latin typeface="Avenir Book"/>
                <a:ea typeface="Avenir Book"/>
                <a:cs typeface="Avenir Book"/>
                <a:sym typeface="Avenir Book"/>
              </a:defRPr>
            </a:pPr>
            <a:r>
              <a:rPr u="sng"/>
              <a:t>Example 2</a:t>
            </a:r>
            <a:r>
              <a:t>: Head kick not scored by PSS (strong impact) followed by points scored by opponent that results in point gap. CR will “8-10 count” and request IVR for head kick</a:t>
            </a:r>
          </a:p>
        </p:txBody>
      </p:sp>
      <p:sp>
        <p:nvSpPr>
          <p:cNvPr id="206"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Title 1"/>
          <p:cNvSpPr txBox="1">
            <a:spLocks noGrp="1"/>
          </p:cNvSpPr>
          <p:nvPr>
            <p:ph type="title"/>
          </p:nvPr>
        </p:nvSpPr>
        <p:spPr>
          <a:prstGeom prst="rect">
            <a:avLst/>
          </a:prstGeom>
        </p:spPr>
        <p:txBody>
          <a:bodyPr/>
          <a:lstStyle/>
          <a:p>
            <a:r>
              <a:t>Last 5 Second Decisions</a:t>
            </a:r>
          </a:p>
        </p:txBody>
      </p:sp>
      <p:sp>
        <p:nvSpPr>
          <p:cNvPr id="209" name="TextBox 2"/>
          <p:cNvSpPr txBox="1"/>
          <p:nvPr/>
        </p:nvSpPr>
        <p:spPr>
          <a:xfrm>
            <a:off x="432191" y="1933157"/>
            <a:ext cx="10790413" cy="3863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1000" indent="-381000">
              <a:buSzPct val="100000"/>
              <a:buFont typeface="Arial"/>
              <a:buChar char="•"/>
              <a:defRPr sz="2400">
                <a:latin typeface="Avenir Book"/>
                <a:ea typeface="Avenir Book"/>
                <a:cs typeface="Avenir Book"/>
                <a:sym typeface="Avenir Book"/>
              </a:defRPr>
            </a:pPr>
            <a:r>
              <a:t>In the last 5 seconds of any round, the CR may request IVR to determine Gam-Jeon decisions of one of the following actions:</a:t>
            </a:r>
          </a:p>
          <a:p>
            <a:pPr marL="838200" lvl="1" indent="-381000">
              <a:buSzPct val="100000"/>
              <a:buFont typeface="Arial"/>
              <a:buChar char="•"/>
              <a:defRPr sz="2400">
                <a:latin typeface="Avenir Book"/>
                <a:ea typeface="Avenir Book"/>
                <a:cs typeface="Avenir Book"/>
                <a:sym typeface="Avenir Book"/>
              </a:defRPr>
            </a:pPr>
            <a:r>
              <a:t>Falling Down</a:t>
            </a:r>
          </a:p>
          <a:p>
            <a:pPr marL="838200" lvl="1" indent="-381000">
              <a:buSzPct val="100000"/>
              <a:buFont typeface="Arial"/>
              <a:buChar char="•"/>
              <a:defRPr sz="2400">
                <a:latin typeface="Avenir Book"/>
                <a:ea typeface="Avenir Book"/>
                <a:cs typeface="Avenir Book"/>
                <a:sym typeface="Avenir Book"/>
              </a:defRPr>
            </a:pPr>
            <a:r>
              <a:t>Crossing the Boundary Line</a:t>
            </a:r>
          </a:p>
          <a:p>
            <a:pPr marL="838200" lvl="1" indent="-381000">
              <a:buSzPct val="100000"/>
              <a:buFont typeface="Arial"/>
              <a:buChar char="•"/>
              <a:defRPr sz="2400">
                <a:latin typeface="Avenir Book"/>
                <a:ea typeface="Avenir Book"/>
                <a:cs typeface="Avenir Book"/>
                <a:sym typeface="Avenir Book"/>
              </a:defRPr>
            </a:pPr>
            <a:r>
              <a:t>Attack after Kalyeo</a:t>
            </a:r>
          </a:p>
          <a:p>
            <a:pPr marL="838200" lvl="1" indent="-381000">
              <a:buSzPct val="100000"/>
              <a:buFont typeface="Arial"/>
              <a:buChar char="•"/>
              <a:defRPr sz="2400">
                <a:latin typeface="Avenir Book"/>
                <a:ea typeface="Avenir Book"/>
                <a:cs typeface="Avenir Book"/>
                <a:sym typeface="Avenir Book"/>
              </a:defRPr>
            </a:pPr>
            <a:r>
              <a:t>Attack the Fallen Opponent</a:t>
            </a:r>
          </a:p>
          <a:p>
            <a:pPr lvl="1">
              <a:defRPr sz="2400">
                <a:latin typeface="Avenir Book"/>
                <a:ea typeface="Avenir Book"/>
                <a:cs typeface="Avenir Book"/>
                <a:sym typeface="Avenir Book"/>
              </a:defRPr>
            </a:pPr>
            <a:endParaRPr/>
          </a:p>
          <a:p>
            <a:pPr>
              <a:defRPr sz="2400">
                <a:latin typeface="Avenir Book"/>
                <a:ea typeface="Avenir Book"/>
                <a:cs typeface="Avenir Book"/>
                <a:sym typeface="Avenir Book"/>
              </a:defRPr>
            </a:pPr>
            <a:r>
              <a:t>Note: Any points scored after the Prohibited act </a:t>
            </a:r>
            <a:r>
              <a:rPr>
                <a:latin typeface="Avenir Heavy"/>
                <a:ea typeface="Avenir Heavy"/>
                <a:cs typeface="Avenir Heavy"/>
                <a:sym typeface="Avenir Heavy"/>
              </a:rPr>
              <a:t>MUST</a:t>
            </a:r>
            <a:r>
              <a:t> be invalidated</a:t>
            </a:r>
          </a:p>
        </p:txBody>
      </p:sp>
      <p:sp>
        <p:nvSpPr>
          <p:cNvPr id="210" name="Application"/>
          <p:cNvSpPr/>
          <p:nvPr/>
        </p:nvSpPr>
        <p:spPr>
          <a:xfrm>
            <a:off x="456762" y="1374876"/>
            <a:ext cx="4197273" cy="543213"/>
          </a:xfrm>
          <a:prstGeom prst="roundRect">
            <a:avLst>
              <a:gd name="adj" fmla="val 35069"/>
            </a:avLst>
          </a:prstGeom>
          <a:gradFill>
            <a:gsLst>
              <a:gs pos="0">
                <a:srgbClr val="65B251"/>
              </a:gs>
              <a:gs pos="50000">
                <a:srgbClr val="4BAD28"/>
              </a:gs>
              <a:gs pos="100000">
                <a:srgbClr val="409E1E"/>
              </a:gs>
            </a:gsLst>
            <a:lin ang="5400000"/>
          </a:gradFill>
          <a:ln w="12700">
            <a:solidFill>
              <a:schemeClr val="accent1"/>
            </a:solidFill>
            <a:miter/>
          </a:ln>
          <a:effectLst>
            <a:outerShdw blurRad="63500" dist="19050" dir="5400000" rotWithShape="0">
              <a:srgbClr val="000000">
                <a:alpha val="63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Application</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Title 1"/>
          <p:cNvSpPr txBox="1">
            <a:spLocks noGrp="1"/>
          </p:cNvSpPr>
          <p:nvPr>
            <p:ph type="title"/>
          </p:nvPr>
        </p:nvSpPr>
        <p:spPr>
          <a:prstGeom prst="rect">
            <a:avLst/>
          </a:prstGeom>
        </p:spPr>
        <p:txBody>
          <a:bodyPr/>
          <a:lstStyle/>
          <a:p>
            <a:endParaRPr/>
          </a:p>
        </p:txBody>
      </p:sp>
      <p:pic>
        <p:nvPicPr>
          <p:cNvPr id="213" name="Last 5 Seconds" descr="Last 5 Seconds"/>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0" y="-2"/>
            <a:ext cx="12192000" cy="6857846"/>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166" fill="hold"/>
                                        <p:tgtEl>
                                          <p:spTgt spid="213"/>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2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13"/>
                </p:tgtEl>
              </p:cMediaNode>
            </p:video>
            <p:seq concurrent="1" prevAc="none" nextAc="seek">
              <p:cTn id="12" restart="whenNotActive" fill="hold" evtFilter="cancelBubble" nodeType="interactiveSeq">
                <p:stCondLst>
                  <p:cond evt="onClick" delay="0">
                    <p:tgtEl>
                      <p:spTgt spid="21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13"/>
                                        </p:tgtEl>
                                      </p:cBhvr>
                                    </p:cmd>
                                  </p:childTnLst>
                                </p:cTn>
                              </p:par>
                            </p:childTnLst>
                          </p:cTn>
                        </p:par>
                      </p:childTnLst>
                    </p:cTn>
                  </p:par>
                </p:childTnLst>
              </p:cTn>
              <p:nextCondLst>
                <p:cond evt="onClick" delay="0">
                  <p:tgtEl>
                    <p:spTgt spid="213"/>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Title 1"/>
          <p:cNvSpPr txBox="1">
            <a:spLocks noGrp="1"/>
          </p:cNvSpPr>
          <p:nvPr>
            <p:ph type="title"/>
          </p:nvPr>
        </p:nvSpPr>
        <p:spPr>
          <a:prstGeom prst="rect">
            <a:avLst/>
          </a:prstGeom>
        </p:spPr>
        <p:txBody>
          <a:bodyPr/>
          <a:lstStyle/>
          <a:p>
            <a:endParaRPr/>
          </a:p>
        </p:txBody>
      </p:sp>
      <p:pic>
        <p:nvPicPr>
          <p:cNvPr id="216" name="Last 5 Seconds 2" descr="Last 5 Seconds 2"/>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276" cy="685800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999" fill="hold"/>
                                        <p:tgtEl>
                                          <p:spTgt spid="216"/>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2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16"/>
                </p:tgtEl>
              </p:cMediaNode>
            </p:video>
            <p:seq concurrent="1" prevAc="none" nextAc="seek">
              <p:cTn id="12" restart="whenNotActive" fill="hold" evtFilter="cancelBubble" nodeType="interactiveSeq">
                <p:stCondLst>
                  <p:cond evt="onClick" delay="0">
                    <p:tgtEl>
                      <p:spTgt spid="216"/>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16"/>
                                        </p:tgtEl>
                                      </p:cBhvr>
                                    </p:cmd>
                                  </p:childTnLst>
                                </p:cTn>
                              </p:par>
                            </p:childTnLst>
                          </p:cTn>
                        </p:par>
                      </p:childTnLst>
                    </p:cTn>
                  </p:par>
                </p:childTnLst>
              </p:cTn>
              <p:nextCondLst>
                <p:cond evt="onClick" delay="0">
                  <p:tgtEl>
                    <p:spTgt spid="216"/>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itle 1"/>
          <p:cNvSpPr txBox="1">
            <a:spLocks noGrp="1"/>
          </p:cNvSpPr>
          <p:nvPr>
            <p:ph type="title"/>
          </p:nvPr>
        </p:nvSpPr>
        <p:spPr>
          <a:prstGeom prst="rect">
            <a:avLst/>
          </a:prstGeom>
        </p:spPr>
        <p:txBody>
          <a:bodyPr/>
          <a:lstStyle/>
          <a:p>
            <a:r>
              <a:t>Punch Scoring Criteria</a:t>
            </a:r>
          </a:p>
        </p:txBody>
      </p:sp>
      <p:sp>
        <p:nvSpPr>
          <p:cNvPr id="109" name="TextBox 2"/>
          <p:cNvSpPr txBox="1"/>
          <p:nvPr/>
        </p:nvSpPr>
        <p:spPr>
          <a:xfrm>
            <a:off x="461768" y="1918333"/>
            <a:ext cx="11268464" cy="40665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a:latin typeface="Avenir Book"/>
                <a:ea typeface="Avenir Book"/>
                <a:cs typeface="Avenir Book"/>
                <a:sym typeface="Avenir Book"/>
              </a:defRPr>
            </a:pPr>
            <a:r>
              <a:t>With the new PSS Gloves, the criteria for punches is simplified:</a:t>
            </a:r>
          </a:p>
          <a:p>
            <a:pPr marL="522514" indent="-522514">
              <a:buSzPct val="100000"/>
              <a:buAutoNum type="arabicPeriod"/>
              <a:defRPr sz="2400">
                <a:latin typeface="Avenir Book"/>
                <a:ea typeface="Avenir Book"/>
                <a:cs typeface="Avenir Book"/>
                <a:sym typeface="Avenir Book"/>
              </a:defRPr>
            </a:pPr>
            <a:r>
              <a:t>Strong Impact: Measured by PSS (thresholds)</a:t>
            </a:r>
          </a:p>
          <a:p>
            <a:pPr marL="522514" indent="-522514">
              <a:buSzPct val="100000"/>
              <a:buAutoNum type="arabicPeriod"/>
              <a:defRPr sz="2400">
                <a:latin typeface="Avenir Book"/>
                <a:ea typeface="Avenir Book"/>
                <a:cs typeface="Avenir Book"/>
                <a:sym typeface="Avenir Book"/>
              </a:defRPr>
            </a:pPr>
            <a:r>
              <a:t>Correct location: Measured by PSS (punching zone)</a:t>
            </a:r>
          </a:p>
          <a:p>
            <a:pPr marL="522514" indent="-522514">
              <a:buSzPct val="100000"/>
              <a:buAutoNum type="arabicPeriod"/>
              <a:defRPr sz="2400">
                <a:latin typeface="Avenir Book"/>
                <a:ea typeface="Avenir Book"/>
                <a:cs typeface="Avenir Book"/>
                <a:sym typeface="Avenir Book"/>
              </a:defRPr>
            </a:pPr>
            <a:r>
              <a:t>Correct Technique: Measured by judge, based on 3 criteria</a:t>
            </a:r>
          </a:p>
          <a:p>
            <a:pPr marL="788068" lvl="1" indent="-267368">
              <a:buSzPct val="100000"/>
              <a:buAutoNum type="arabicPeriod"/>
              <a:defRPr sz="2000">
                <a:latin typeface="Avenir Book"/>
                <a:ea typeface="Avenir Book"/>
                <a:cs typeface="Avenir Book"/>
                <a:sym typeface="Avenir Book"/>
              </a:defRPr>
            </a:pPr>
            <a:r>
              <a:t>Front arm or back arm is OK</a:t>
            </a:r>
          </a:p>
          <a:p>
            <a:pPr marL="788068" lvl="1" indent="-267368">
              <a:buSzPct val="100000"/>
              <a:buAutoNum type="arabicPeriod"/>
              <a:defRPr sz="2000">
                <a:latin typeface="Avenir Book"/>
                <a:ea typeface="Avenir Book"/>
                <a:cs typeface="Avenir Book"/>
                <a:sym typeface="Avenir Book"/>
              </a:defRPr>
            </a:pPr>
            <a:r>
              <a:t>Straight punching motion</a:t>
            </a:r>
          </a:p>
          <a:p>
            <a:pPr marL="788068" lvl="1" indent="-267368">
              <a:buSzPct val="100000"/>
              <a:buAutoNum type="arabicPeriod"/>
              <a:defRPr sz="2000">
                <a:latin typeface="Avenir Book"/>
                <a:ea typeface="Avenir Book"/>
                <a:cs typeface="Avenir Book"/>
                <a:sym typeface="Avenir Book"/>
              </a:defRPr>
            </a:pPr>
            <a:r>
              <a:t>Knuckle part of a tightly clenched fist</a:t>
            </a:r>
          </a:p>
          <a:p>
            <a:pPr marL="522514" indent="-522514">
              <a:spcBef>
                <a:spcPts val="700"/>
              </a:spcBef>
              <a:buSzPct val="100000"/>
              <a:buAutoNum type="arabicPeriod"/>
              <a:defRPr sz="2400">
                <a:latin typeface="Avenir Book"/>
                <a:ea typeface="Avenir Book"/>
                <a:cs typeface="Avenir Book"/>
                <a:sym typeface="Avenir Book"/>
              </a:defRPr>
            </a:pPr>
            <a:r>
              <a:t>Punches can only be protested where one judge may have pressed the wrong button. </a:t>
            </a:r>
          </a:p>
          <a:p>
            <a:pPr marL="788068" lvl="1" indent="-267368">
              <a:buSzPct val="100000"/>
              <a:buAutoNum type="arabicPeriod"/>
              <a:defRPr sz="2000">
                <a:latin typeface="Avenir Book"/>
                <a:ea typeface="Avenir Book"/>
                <a:cs typeface="Avenir Book"/>
                <a:sym typeface="Avenir Book"/>
              </a:defRPr>
            </a:pPr>
            <a:r>
              <a:t>Punch misidentification cannot be protested where 2 players threw a punch</a:t>
            </a:r>
          </a:p>
        </p:txBody>
      </p:sp>
      <p:sp>
        <p:nvSpPr>
          <p:cNvPr id="110"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IVR Decisions"/>
          <p:cNvSpPr txBox="1">
            <a:spLocks noGrp="1"/>
          </p:cNvSpPr>
          <p:nvPr>
            <p:ph type="ctrTitle"/>
          </p:nvPr>
        </p:nvSpPr>
        <p:spPr>
          <a:xfrm>
            <a:off x="1524000" y="1681842"/>
            <a:ext cx="9144000" cy="2387601"/>
          </a:xfrm>
          <a:prstGeom prst="rect">
            <a:avLst/>
          </a:prstGeom>
        </p:spPr>
        <p:txBody>
          <a:bodyPr/>
          <a:lstStyle>
            <a:lvl1pPr algn="ctr">
              <a:defRPr sz="5400"/>
            </a:lvl1pPr>
          </a:lstStyle>
          <a:p>
            <a:r>
              <a:t>IVR Decisions</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1"/>
          <p:cNvSpPr txBox="1">
            <a:spLocks noGrp="1"/>
          </p:cNvSpPr>
          <p:nvPr>
            <p:ph type="title"/>
          </p:nvPr>
        </p:nvSpPr>
        <p:spPr>
          <a:prstGeom prst="rect">
            <a:avLst/>
          </a:prstGeom>
        </p:spPr>
        <p:txBody>
          <a:bodyPr/>
          <a:lstStyle/>
          <a:p>
            <a:r>
              <a:t>Head Kick IVR</a:t>
            </a:r>
          </a:p>
        </p:txBody>
      </p:sp>
      <p:sp>
        <p:nvSpPr>
          <p:cNvPr id="221" name="TextBox 2"/>
          <p:cNvSpPr txBox="1"/>
          <p:nvPr/>
        </p:nvSpPr>
        <p:spPr>
          <a:xfrm>
            <a:off x="455503" y="1917616"/>
            <a:ext cx="11280994" cy="4358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1000" indent="-381000">
              <a:buSzPct val="100000"/>
              <a:buFont typeface="Arial"/>
              <a:buChar char="•"/>
              <a:defRPr sz="2400">
                <a:latin typeface="Avenir Book"/>
                <a:ea typeface="Avenir Book"/>
                <a:cs typeface="Avenir Book"/>
                <a:sym typeface="Avenir Book"/>
              </a:defRPr>
            </a:pPr>
            <a:r>
              <a:t>Removed IVR for Head Kicks from Coaches</a:t>
            </a:r>
          </a:p>
          <a:p>
            <a:pPr marL="774700" lvl="1" indent="-317500">
              <a:buSzPct val="100000"/>
              <a:buFont typeface="Arial"/>
              <a:buChar char="•"/>
              <a:defRPr sz="2000">
                <a:latin typeface="Avenir Book"/>
                <a:ea typeface="Avenir Book"/>
                <a:cs typeface="Avenir Book"/>
                <a:sym typeface="Avenir Book"/>
              </a:defRPr>
            </a:pPr>
            <a:r>
              <a:t>A Coach can no longer request IVR for head kicks that are not scored by the PSS</a:t>
            </a:r>
          </a:p>
          <a:p>
            <a:pPr marL="774700" lvl="1" indent="-317500">
              <a:buSzPct val="100000"/>
              <a:buFont typeface="Arial"/>
              <a:buChar char="•"/>
              <a:defRPr sz="2000">
                <a:latin typeface="Avenir Book"/>
                <a:ea typeface="Avenir Book"/>
                <a:cs typeface="Avenir Book"/>
                <a:sym typeface="Avenir Book"/>
              </a:defRPr>
            </a:pPr>
            <a:r>
              <a:t>A CR request for IVR can only occur </a:t>
            </a:r>
            <a:r>
              <a:rPr>
                <a:latin typeface="Avenir Heavy"/>
                <a:ea typeface="Avenir Heavy"/>
                <a:cs typeface="Avenir Heavy"/>
                <a:sym typeface="Avenir Heavy"/>
              </a:rPr>
              <a:t>after</a:t>
            </a:r>
            <a:r>
              <a:t> counting a player (if PSS did not score) </a:t>
            </a:r>
          </a:p>
          <a:p>
            <a:pPr marL="381000" indent="-381000">
              <a:buSzPct val="100000"/>
              <a:buFont typeface="Arial"/>
              <a:buChar char="•"/>
              <a:defRPr sz="2400">
                <a:latin typeface="Avenir Book"/>
                <a:ea typeface="Avenir Book"/>
                <a:cs typeface="Avenir Book"/>
                <a:sym typeface="Avenir Book"/>
              </a:defRPr>
            </a:pPr>
            <a:r>
              <a:t>The Referee </a:t>
            </a:r>
            <a:r>
              <a:rPr>
                <a:latin typeface="Avenir Heavy"/>
                <a:ea typeface="Avenir Heavy"/>
                <a:cs typeface="Avenir Heavy"/>
                <a:sym typeface="Avenir Heavy"/>
              </a:rPr>
              <a:t>must</a:t>
            </a:r>
            <a:r>
              <a:t> see one of the following in order to begin a “</a:t>
            </a:r>
            <a:r>
              <a:rPr>
                <a:latin typeface="Avenir Heavy"/>
                <a:ea typeface="Avenir Heavy"/>
                <a:cs typeface="Avenir Heavy"/>
                <a:sym typeface="Avenir Heavy"/>
              </a:rPr>
              <a:t>8-10 Count</a:t>
            </a:r>
            <a:r>
              <a:t>”</a:t>
            </a:r>
          </a:p>
          <a:p>
            <a:pPr marL="838200" lvl="1" indent="-317500">
              <a:buSzPct val="100000"/>
              <a:buAutoNum type="arabicPeriod"/>
              <a:defRPr sz="2000">
                <a:latin typeface="Avenir Book"/>
                <a:ea typeface="Avenir Book"/>
                <a:cs typeface="Avenir Book"/>
                <a:sym typeface="Avenir Book"/>
              </a:defRPr>
            </a:pPr>
            <a:r>
              <a:t>Staggering</a:t>
            </a:r>
          </a:p>
          <a:p>
            <a:pPr marL="838200" lvl="1" indent="-317500">
              <a:buSzPct val="100000"/>
              <a:buAutoNum type="arabicPeriod"/>
              <a:defRPr sz="2000">
                <a:latin typeface="Avenir Book"/>
                <a:ea typeface="Avenir Book"/>
                <a:cs typeface="Avenir Book"/>
                <a:sym typeface="Avenir Book"/>
              </a:defRPr>
            </a:pPr>
            <a:r>
              <a:t>Strong impact to the head</a:t>
            </a:r>
          </a:p>
          <a:p>
            <a:pPr marL="838200" lvl="1" indent="-317500">
              <a:buSzPct val="100000"/>
              <a:buAutoNum type="arabicPeriod"/>
              <a:defRPr sz="2000">
                <a:latin typeface="Avenir Book"/>
                <a:ea typeface="Avenir Book"/>
                <a:cs typeface="Avenir Book"/>
                <a:sym typeface="Avenir Book"/>
              </a:defRPr>
            </a:pPr>
            <a:r>
              <a:t>Kick to the eye(s)</a:t>
            </a:r>
          </a:p>
          <a:p>
            <a:pPr marL="838200" lvl="1" indent="-317500">
              <a:buSzPct val="100000"/>
              <a:buAutoNum type="arabicPeriod"/>
              <a:defRPr sz="2000">
                <a:latin typeface="Avenir Book"/>
                <a:ea typeface="Avenir Book"/>
                <a:cs typeface="Avenir Book"/>
                <a:sym typeface="Avenir Book"/>
              </a:defRPr>
            </a:pPr>
            <a:r>
              <a:t>Bleeding</a:t>
            </a:r>
          </a:p>
          <a:p>
            <a:pPr marL="838200" lvl="1" indent="-317500">
              <a:buSzPct val="100000"/>
              <a:buAutoNum type="arabicPeriod"/>
              <a:defRPr sz="2000">
                <a:latin typeface="Avenir Book"/>
                <a:ea typeface="Avenir Book"/>
                <a:cs typeface="Avenir Book"/>
                <a:sym typeface="Avenir Book"/>
              </a:defRPr>
            </a:pPr>
            <a:r>
              <a:t>Knock down by head kick</a:t>
            </a:r>
          </a:p>
          <a:p>
            <a:pPr>
              <a:defRPr sz="2000">
                <a:latin typeface="Avenir Book"/>
                <a:ea typeface="Avenir Book"/>
                <a:cs typeface="Avenir Book"/>
                <a:sym typeface="Avenir Book"/>
              </a:defRPr>
            </a:pPr>
            <a:r>
              <a:rPr u="sng"/>
              <a:t>Note</a:t>
            </a:r>
            <a:r>
              <a:t>: If the Referee </a:t>
            </a:r>
            <a:r>
              <a:rPr u="sng">
                <a:latin typeface="Avenir Heavy"/>
                <a:ea typeface="Avenir Heavy"/>
                <a:cs typeface="Avenir Heavy"/>
                <a:sym typeface="Avenir Heavy"/>
              </a:rPr>
              <a:t>does not see</a:t>
            </a:r>
            <a:r>
              <a:t> one of the above, they </a:t>
            </a:r>
            <a:r>
              <a:rPr u="sng">
                <a:latin typeface="Avenir Heavy"/>
                <a:ea typeface="Avenir Heavy"/>
                <a:cs typeface="Avenir Heavy"/>
                <a:sym typeface="Avenir Heavy"/>
              </a:rPr>
              <a:t>must not</a:t>
            </a:r>
            <a:r>
              <a:t> begin an “8-10-Count”. Any coercion attempts or comments by the Coach designed to get the Referee to begin an </a:t>
            </a:r>
            <a:br/>
            <a:r>
              <a:t>“8-10-Count” will be deemed as “</a:t>
            </a:r>
            <a:r>
              <a:rPr>
                <a:latin typeface="Avenir Heavy"/>
                <a:ea typeface="Avenir Heavy"/>
                <a:cs typeface="Avenir Heavy"/>
                <a:sym typeface="Avenir Heavy"/>
              </a:rPr>
              <a:t>Misconduct”</a:t>
            </a:r>
            <a:r>
              <a:t> and the rules will be applied accordingly</a:t>
            </a:r>
          </a:p>
        </p:txBody>
      </p:sp>
      <p:sp>
        <p:nvSpPr>
          <p:cNvPr id="222"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Title 1"/>
          <p:cNvSpPr txBox="1">
            <a:spLocks noGrp="1"/>
          </p:cNvSpPr>
          <p:nvPr>
            <p:ph type="title"/>
          </p:nvPr>
        </p:nvSpPr>
        <p:spPr>
          <a:prstGeom prst="rect">
            <a:avLst/>
          </a:prstGeom>
        </p:spPr>
        <p:txBody>
          <a:bodyPr/>
          <a:lstStyle/>
          <a:p>
            <a:r>
              <a:t>Video Replay Guidelines</a:t>
            </a:r>
          </a:p>
        </p:txBody>
      </p:sp>
      <p:sp>
        <p:nvSpPr>
          <p:cNvPr id="225" name="TextBox 2"/>
          <p:cNvSpPr txBox="1"/>
          <p:nvPr/>
        </p:nvSpPr>
        <p:spPr>
          <a:xfrm>
            <a:off x="447732" y="1871745"/>
            <a:ext cx="11432965" cy="4866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1000" indent="-381000">
              <a:buSzPct val="100000"/>
              <a:buFont typeface="Arial"/>
              <a:buChar char="•"/>
              <a:defRPr sz="2400">
                <a:latin typeface="Avenir Book"/>
                <a:ea typeface="Avenir Book"/>
                <a:cs typeface="Avenir Book"/>
                <a:sym typeface="Avenir Book"/>
              </a:defRPr>
            </a:pPr>
            <a:r>
              <a:t>Special case- Request is </a:t>
            </a:r>
            <a:r>
              <a:rPr>
                <a:latin typeface="Avenir Heavy"/>
                <a:ea typeface="Avenir Heavy"/>
                <a:cs typeface="Avenir Heavy"/>
                <a:sym typeface="Avenir Heavy"/>
              </a:rPr>
              <a:t>Rejected</a:t>
            </a:r>
            <a:r>
              <a:t>, but Quota </a:t>
            </a:r>
            <a:r>
              <a:rPr>
                <a:latin typeface="Avenir Heavy"/>
                <a:ea typeface="Avenir Heavy"/>
                <a:cs typeface="Avenir Heavy"/>
                <a:sym typeface="Avenir Heavy"/>
              </a:rPr>
              <a:t>returned</a:t>
            </a:r>
            <a:r>
              <a:t> if:</a:t>
            </a:r>
          </a:p>
          <a:p>
            <a:pPr marL="774700" lvl="1" indent="-317500">
              <a:buSzPct val="100000"/>
              <a:buFont typeface="Arial"/>
              <a:buChar char="•"/>
              <a:defRPr sz="2000">
                <a:latin typeface="Avenir Book"/>
                <a:ea typeface="Avenir Book"/>
                <a:cs typeface="Avenir Book"/>
                <a:sym typeface="Avenir Book"/>
              </a:defRPr>
            </a:pPr>
            <a:r>
              <a:t>All cameras were blocked by CR or a contestant</a:t>
            </a:r>
          </a:p>
          <a:p>
            <a:pPr marL="774700" lvl="1" indent="-317500">
              <a:buSzPct val="100000"/>
              <a:buFont typeface="Arial"/>
              <a:buChar char="•"/>
              <a:defRPr sz="2000">
                <a:latin typeface="Avenir Book"/>
                <a:ea typeface="Avenir Book"/>
                <a:cs typeface="Avenir Book"/>
                <a:sym typeface="Avenir Book"/>
              </a:defRPr>
            </a:pPr>
            <a:r>
              <a:t>The cameras does not record due to a technical malfunction</a:t>
            </a:r>
          </a:p>
          <a:p>
            <a:pPr marL="774700" lvl="1" indent="-317500">
              <a:buSzPct val="100000"/>
              <a:buFont typeface="Arial"/>
              <a:buChar char="•"/>
              <a:defRPr sz="2000">
                <a:latin typeface="Avenir Book"/>
                <a:ea typeface="Avenir Book"/>
                <a:cs typeface="Avenir Book"/>
                <a:sym typeface="Avenir Book"/>
              </a:defRPr>
            </a:pPr>
            <a:r>
              <a:t>Any situation where the computer operator did not start the match time</a:t>
            </a:r>
          </a:p>
          <a:p>
            <a:pPr marL="381000" indent="-381000">
              <a:buSzPct val="100000"/>
              <a:buFont typeface="Arial"/>
              <a:buChar char="•"/>
              <a:defRPr sz="2400">
                <a:latin typeface="Avenir Book"/>
                <a:ea typeface="Avenir Book"/>
                <a:cs typeface="Avenir Book"/>
                <a:sym typeface="Avenir Book"/>
              </a:defRPr>
            </a:pPr>
            <a:r>
              <a:t>Special case- IVR request (head kick - by CR) or technical points (by Coach or Judge)</a:t>
            </a:r>
          </a:p>
          <a:p>
            <a:pPr marL="774700" lvl="1" indent="-317500">
              <a:buSzPct val="100000"/>
              <a:buFont typeface="Arial"/>
              <a:buChar char="•"/>
              <a:defRPr sz="2000">
                <a:latin typeface="Avenir Book"/>
                <a:ea typeface="Avenir Book"/>
                <a:cs typeface="Avenir Book"/>
                <a:sym typeface="Avenir Book"/>
              </a:defRPr>
            </a:pPr>
            <a:r>
              <a:t>Review jury to check the video and </a:t>
            </a:r>
            <a:r>
              <a:rPr>
                <a:latin typeface="Avenir Heavy"/>
                <a:ea typeface="Avenir Heavy"/>
                <a:cs typeface="Avenir Heavy"/>
                <a:sym typeface="Avenir Heavy"/>
              </a:rPr>
              <a:t>must</a:t>
            </a:r>
            <a:r>
              <a:t> look for a </a:t>
            </a:r>
            <a:r>
              <a:rPr>
                <a:latin typeface="Avenir Heavy"/>
                <a:ea typeface="Avenir Heavy"/>
                <a:cs typeface="Avenir Heavy"/>
                <a:sym typeface="Avenir Heavy"/>
              </a:rPr>
              <a:t>clear</a:t>
            </a:r>
            <a:r>
              <a:t> prohibited act:</a:t>
            </a:r>
          </a:p>
          <a:p>
            <a:pPr marL="1642533" lvl="2" indent="-423333">
              <a:buSzPct val="100000"/>
              <a:buAutoNum type="arabicPeriod"/>
              <a:defRPr sz="1600">
                <a:latin typeface="Avenir Book"/>
                <a:ea typeface="Avenir Book"/>
                <a:cs typeface="Avenir Book"/>
                <a:sym typeface="Avenir Book"/>
              </a:defRPr>
            </a:pPr>
            <a:r>
              <a:t>Crossing the Boundary, </a:t>
            </a:r>
          </a:p>
          <a:p>
            <a:pPr marL="1642533" lvl="2" indent="-423333">
              <a:buSzPct val="100000"/>
              <a:buAutoNum type="arabicPeriod"/>
              <a:defRPr sz="1600">
                <a:latin typeface="Avenir Book"/>
                <a:ea typeface="Avenir Book"/>
                <a:cs typeface="Avenir Book"/>
                <a:sym typeface="Avenir Book"/>
              </a:defRPr>
            </a:pPr>
            <a:r>
              <a:t>Falling Down, </a:t>
            </a:r>
          </a:p>
          <a:p>
            <a:pPr marL="1642533" lvl="2" indent="-423333">
              <a:buSzPct val="100000"/>
              <a:buAutoNum type="arabicPeriod"/>
              <a:defRPr sz="1600">
                <a:latin typeface="Avenir Book"/>
                <a:ea typeface="Avenir Book"/>
                <a:cs typeface="Avenir Book"/>
                <a:sym typeface="Avenir Book"/>
              </a:defRPr>
            </a:pPr>
            <a:r>
              <a:t>Attack after Kalyeo, </a:t>
            </a:r>
          </a:p>
          <a:p>
            <a:pPr marL="1642533" lvl="2" indent="-423333">
              <a:buSzPct val="100000"/>
              <a:buAutoNum type="arabicPeriod"/>
              <a:defRPr sz="1600">
                <a:latin typeface="Avenir Book"/>
                <a:ea typeface="Avenir Book"/>
                <a:cs typeface="Avenir Book"/>
                <a:sym typeface="Avenir Book"/>
              </a:defRPr>
            </a:pPr>
            <a:r>
              <a:t>Attack the Fallen Opponent</a:t>
            </a:r>
          </a:p>
          <a:p>
            <a:pPr marL="774700" lvl="1" indent="-317500">
              <a:buSzPct val="100000"/>
              <a:buFont typeface="Arial"/>
              <a:buChar char="•"/>
              <a:defRPr sz="2000">
                <a:latin typeface="Avenir Book"/>
                <a:ea typeface="Avenir Book"/>
                <a:cs typeface="Avenir Book"/>
                <a:sym typeface="Avenir Book"/>
              </a:defRPr>
            </a:pPr>
            <a:r>
              <a:t>Review jury will advise the CR to reject the request. </a:t>
            </a:r>
          </a:p>
          <a:p>
            <a:pPr marL="774700" lvl="1" indent="-317500">
              <a:buSzPct val="100000"/>
              <a:buFont typeface="Arial"/>
              <a:buChar char="•"/>
              <a:defRPr sz="2000">
                <a:latin typeface="Avenir Book"/>
                <a:ea typeface="Avenir Book"/>
                <a:cs typeface="Avenir Book"/>
                <a:sym typeface="Avenir Book"/>
              </a:defRPr>
            </a:pPr>
            <a:r>
              <a:t>If PSS points scored by the technical kick, they will remain</a:t>
            </a:r>
          </a:p>
        </p:txBody>
      </p:sp>
      <p:sp>
        <p:nvSpPr>
          <p:cNvPr id="226" name="Application"/>
          <p:cNvSpPr/>
          <p:nvPr/>
        </p:nvSpPr>
        <p:spPr>
          <a:xfrm>
            <a:off x="456762" y="1374876"/>
            <a:ext cx="4197273" cy="543213"/>
          </a:xfrm>
          <a:prstGeom prst="roundRect">
            <a:avLst>
              <a:gd name="adj" fmla="val 35069"/>
            </a:avLst>
          </a:prstGeom>
          <a:gradFill>
            <a:gsLst>
              <a:gs pos="0">
                <a:srgbClr val="65B251"/>
              </a:gs>
              <a:gs pos="50000">
                <a:srgbClr val="4BAD28"/>
              </a:gs>
              <a:gs pos="100000">
                <a:srgbClr val="409E1E"/>
              </a:gs>
            </a:gsLst>
            <a:lin ang="5400000"/>
          </a:gradFill>
          <a:ln w="12700">
            <a:solidFill>
              <a:schemeClr val="accent1"/>
            </a:solidFill>
            <a:miter/>
          </a:ln>
          <a:effectLst>
            <a:outerShdw blurRad="63500" dist="19050" dir="5400000" rotWithShape="0">
              <a:srgbClr val="000000">
                <a:alpha val="63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Application</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Title 1"/>
          <p:cNvSpPr txBox="1">
            <a:spLocks noGrp="1"/>
          </p:cNvSpPr>
          <p:nvPr>
            <p:ph type="title"/>
          </p:nvPr>
        </p:nvSpPr>
        <p:spPr>
          <a:prstGeom prst="rect">
            <a:avLst/>
          </a:prstGeom>
        </p:spPr>
        <p:txBody>
          <a:bodyPr/>
          <a:lstStyle/>
          <a:p>
            <a:r>
              <a:t>Video Replay – Multiple Requests</a:t>
            </a:r>
          </a:p>
        </p:txBody>
      </p:sp>
      <p:sp>
        <p:nvSpPr>
          <p:cNvPr id="229" name="TextBox 2"/>
          <p:cNvSpPr txBox="1"/>
          <p:nvPr/>
        </p:nvSpPr>
        <p:spPr>
          <a:xfrm>
            <a:off x="432191" y="1878763"/>
            <a:ext cx="10790413" cy="3977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49250" indent="-349250">
              <a:lnSpc>
                <a:spcPct val="90000"/>
              </a:lnSpc>
              <a:spcBef>
                <a:spcPts val="1000"/>
              </a:spcBef>
              <a:buSzPct val="100000"/>
              <a:buFont typeface="Arial"/>
              <a:buChar char="•"/>
              <a:defRPr sz="2200">
                <a:latin typeface="Avenir Book"/>
                <a:ea typeface="Avenir Book"/>
                <a:cs typeface="Avenir Book"/>
                <a:sym typeface="Avenir Book"/>
              </a:defRPr>
            </a:pPr>
            <a:r>
              <a:t>Coach can request 2 actions within 5 seconds, even if the actions are not connected:</a:t>
            </a:r>
          </a:p>
          <a:p>
            <a:pPr marL="806450" lvl="1" indent="-349250">
              <a:lnSpc>
                <a:spcPct val="90000"/>
              </a:lnSpc>
              <a:spcBef>
                <a:spcPts val="1000"/>
              </a:spcBef>
              <a:buSzPct val="100000"/>
              <a:buFont typeface="Arial"/>
              <a:buChar char="•"/>
              <a:defRPr sz="2200">
                <a:latin typeface="Avenir Book"/>
                <a:ea typeface="Avenir Book"/>
                <a:cs typeface="Avenir Book"/>
                <a:sym typeface="Avenir Book"/>
              </a:defRPr>
            </a:pPr>
            <a:r>
              <a:t>The actions must have occurred within the 5 second “action window”</a:t>
            </a:r>
          </a:p>
          <a:p>
            <a:pPr marL="349250" indent="-349250">
              <a:lnSpc>
                <a:spcPct val="90000"/>
              </a:lnSpc>
              <a:spcBef>
                <a:spcPts val="1000"/>
              </a:spcBef>
              <a:buSzPct val="100000"/>
              <a:buFont typeface="Arial"/>
              <a:buChar char="•"/>
              <a:defRPr sz="2200">
                <a:latin typeface="Avenir Book"/>
                <a:ea typeface="Avenir Book"/>
                <a:cs typeface="Avenir Book"/>
                <a:sym typeface="Avenir Book"/>
              </a:defRPr>
            </a:pPr>
            <a:r>
              <a:t>In case of a double request by the same Coach</a:t>
            </a:r>
          </a:p>
          <a:p>
            <a:pPr marL="806450" lvl="1" indent="-349250">
              <a:lnSpc>
                <a:spcPct val="90000"/>
              </a:lnSpc>
              <a:spcBef>
                <a:spcPts val="1000"/>
              </a:spcBef>
              <a:buSzPct val="100000"/>
              <a:buFont typeface="Arial"/>
              <a:buChar char="•"/>
              <a:defRPr sz="2200">
                <a:latin typeface="Avenir Book"/>
                <a:ea typeface="Avenir Book"/>
                <a:cs typeface="Avenir Book"/>
                <a:sym typeface="Avenir Book"/>
              </a:defRPr>
            </a:pPr>
            <a:r>
              <a:t>If </a:t>
            </a:r>
            <a:r>
              <a:rPr>
                <a:latin typeface="Avenir Heavy"/>
                <a:ea typeface="Avenir Heavy"/>
                <a:cs typeface="Avenir Heavy"/>
                <a:sym typeface="Avenir Heavy"/>
              </a:rPr>
              <a:t>both</a:t>
            </a:r>
            <a:r>
              <a:t> requests are </a:t>
            </a:r>
            <a:r>
              <a:rPr>
                <a:latin typeface="Avenir Heavy"/>
                <a:ea typeface="Avenir Heavy"/>
                <a:cs typeface="Avenir Heavy"/>
                <a:sym typeface="Avenir Heavy"/>
              </a:rPr>
              <a:t>correct</a:t>
            </a:r>
            <a:r>
              <a:t>, the IVR Card/Quota is </a:t>
            </a:r>
            <a:r>
              <a:rPr u="sng">
                <a:latin typeface="Avenir Heavy"/>
                <a:ea typeface="Avenir Heavy"/>
                <a:cs typeface="Avenir Heavy"/>
                <a:sym typeface="Avenir Heavy"/>
              </a:rPr>
              <a:t>returned</a:t>
            </a:r>
            <a:r>
              <a:t> to the Coach</a:t>
            </a:r>
          </a:p>
          <a:p>
            <a:pPr marL="806450" lvl="1" indent="-349250">
              <a:lnSpc>
                <a:spcPct val="90000"/>
              </a:lnSpc>
              <a:spcBef>
                <a:spcPts val="1000"/>
              </a:spcBef>
              <a:buSzPct val="100000"/>
              <a:buFont typeface="Arial"/>
              <a:buChar char="•"/>
              <a:defRPr sz="2200">
                <a:latin typeface="Avenir Book"/>
                <a:ea typeface="Avenir Book"/>
                <a:cs typeface="Avenir Book"/>
                <a:sym typeface="Avenir Book"/>
              </a:defRPr>
            </a:pPr>
            <a:r>
              <a:t>If </a:t>
            </a:r>
            <a:r>
              <a:rPr>
                <a:latin typeface="Avenir Heavy"/>
                <a:ea typeface="Avenir Heavy"/>
                <a:cs typeface="Avenir Heavy"/>
                <a:sym typeface="Avenir Heavy"/>
              </a:rPr>
              <a:t>one is accepted</a:t>
            </a:r>
            <a:r>
              <a:t> and the </a:t>
            </a:r>
            <a:r>
              <a:rPr>
                <a:latin typeface="Avenir Heavy"/>
                <a:ea typeface="Avenir Heavy"/>
                <a:cs typeface="Avenir Heavy"/>
                <a:sym typeface="Avenir Heavy"/>
              </a:rPr>
              <a:t>other rejected</a:t>
            </a:r>
            <a:r>
              <a:t>, the IVR Card/Quota is </a:t>
            </a:r>
            <a:r>
              <a:rPr u="sng">
                <a:latin typeface="Avenir Heavy"/>
                <a:ea typeface="Avenir Heavy"/>
                <a:cs typeface="Avenir Heavy"/>
                <a:sym typeface="Avenir Heavy"/>
              </a:rPr>
              <a:t>retained</a:t>
            </a:r>
            <a:r>
              <a:rPr>
                <a:latin typeface="Avenir Heavy"/>
                <a:ea typeface="Avenir Heavy"/>
                <a:cs typeface="Avenir Heavy"/>
                <a:sym typeface="Avenir Heavy"/>
              </a:rPr>
              <a:t> </a:t>
            </a:r>
            <a:r>
              <a:t>by the CR</a:t>
            </a:r>
          </a:p>
          <a:p>
            <a:pPr marL="349250" indent="-349250">
              <a:lnSpc>
                <a:spcPct val="90000"/>
              </a:lnSpc>
              <a:spcBef>
                <a:spcPts val="1000"/>
              </a:spcBef>
              <a:buSzPct val="100000"/>
              <a:buFont typeface="Arial"/>
              <a:buChar char="•"/>
              <a:defRPr sz="2200">
                <a:latin typeface="Avenir Book"/>
                <a:ea typeface="Avenir Book"/>
                <a:cs typeface="Avenir Book"/>
                <a:sym typeface="Avenir Book"/>
              </a:defRPr>
            </a:pPr>
            <a:endParaRPr/>
          </a:p>
        </p:txBody>
      </p:sp>
      <p:sp>
        <p:nvSpPr>
          <p:cNvPr id="230" name="Application"/>
          <p:cNvSpPr/>
          <p:nvPr/>
        </p:nvSpPr>
        <p:spPr>
          <a:xfrm>
            <a:off x="456762" y="1374876"/>
            <a:ext cx="4197273" cy="543213"/>
          </a:xfrm>
          <a:prstGeom prst="roundRect">
            <a:avLst>
              <a:gd name="adj" fmla="val 35069"/>
            </a:avLst>
          </a:prstGeom>
          <a:gradFill>
            <a:gsLst>
              <a:gs pos="0">
                <a:srgbClr val="65B251"/>
              </a:gs>
              <a:gs pos="50000">
                <a:srgbClr val="4BAD28"/>
              </a:gs>
              <a:gs pos="100000">
                <a:srgbClr val="409E1E"/>
              </a:gs>
            </a:gsLst>
            <a:lin ang="5400000"/>
          </a:gradFill>
          <a:ln w="12700">
            <a:solidFill>
              <a:schemeClr val="accent1"/>
            </a:solidFill>
            <a:miter/>
          </a:ln>
          <a:effectLst>
            <a:outerShdw blurRad="63500" dist="19050" dir="5400000" rotWithShape="0">
              <a:srgbClr val="000000">
                <a:alpha val="63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Application</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Title 1"/>
          <p:cNvSpPr txBox="1">
            <a:spLocks noGrp="1"/>
          </p:cNvSpPr>
          <p:nvPr>
            <p:ph type="title"/>
          </p:nvPr>
        </p:nvSpPr>
        <p:spPr>
          <a:prstGeom prst="rect">
            <a:avLst/>
          </a:prstGeom>
        </p:spPr>
        <p:txBody>
          <a:bodyPr/>
          <a:lstStyle/>
          <a:p>
            <a:r>
              <a:t>Video Replay – Multiple Requests</a:t>
            </a:r>
          </a:p>
        </p:txBody>
      </p:sp>
      <p:sp>
        <p:nvSpPr>
          <p:cNvPr id="233" name="TextBox 2"/>
          <p:cNvSpPr txBox="1"/>
          <p:nvPr/>
        </p:nvSpPr>
        <p:spPr>
          <a:xfrm>
            <a:off x="455503" y="1925386"/>
            <a:ext cx="10038735" cy="40157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1000" indent="-381000">
              <a:buSzPct val="100000"/>
              <a:buFont typeface="Arial"/>
              <a:buChar char="•"/>
              <a:defRPr sz="2400">
                <a:latin typeface="Avenir Book"/>
                <a:ea typeface="Avenir Book"/>
                <a:cs typeface="Avenir Book"/>
                <a:sym typeface="Avenir Book"/>
              </a:defRPr>
            </a:pPr>
            <a:r>
              <a:t>Special cases</a:t>
            </a:r>
          </a:p>
          <a:p>
            <a:pPr marL="774700" lvl="1" indent="-317500">
              <a:buSzPct val="100000"/>
              <a:buFont typeface="Arial"/>
              <a:buChar char="•"/>
              <a:defRPr sz="2000">
                <a:latin typeface="Avenir Book"/>
                <a:ea typeface="Avenir Book"/>
                <a:cs typeface="Avenir Book"/>
                <a:sym typeface="Avenir Book"/>
              </a:defRPr>
            </a:pPr>
            <a:r>
              <a:t>Coach requests 2 actions, but one is not valid</a:t>
            </a:r>
          </a:p>
          <a:p>
            <a:pPr marL="838200" lvl="1" indent="-381000">
              <a:buSzPct val="100000"/>
              <a:buFont typeface="Arial"/>
              <a:buChar char="•"/>
              <a:defRPr sz="2400">
                <a:latin typeface="Avenir Book"/>
                <a:ea typeface="Avenir Book"/>
                <a:cs typeface="Avenir Book"/>
                <a:sym typeface="Avenir Book"/>
              </a:defRPr>
            </a:pPr>
            <a:r>
              <a:t>Actions:</a:t>
            </a:r>
          </a:p>
          <a:p>
            <a:pPr marL="685800" lvl="1" indent="-228600">
              <a:buSzPct val="100000"/>
              <a:buFont typeface="Arial"/>
              <a:buAutoNum type="arabicPeriod"/>
              <a:defRPr sz="2000">
                <a:latin typeface="Avenir Book"/>
                <a:ea typeface="Avenir Book"/>
                <a:cs typeface="Avenir Book"/>
                <a:sym typeface="Avenir Book"/>
              </a:defRPr>
            </a:pPr>
            <a:r>
              <a:t>Coach requests “</a:t>
            </a:r>
            <a:r>
              <a:rPr>
                <a:latin typeface="Avenir Heavy"/>
                <a:ea typeface="Avenir Heavy"/>
                <a:cs typeface="Avenir Heavy"/>
                <a:sym typeface="Avenir Heavy"/>
              </a:rPr>
              <a:t>technical points</a:t>
            </a:r>
            <a:r>
              <a:t>” (valid request), and “</a:t>
            </a:r>
            <a:r>
              <a:rPr>
                <a:latin typeface="Avenir Heavy"/>
                <a:ea typeface="Avenir Heavy"/>
                <a:cs typeface="Avenir Heavy"/>
                <a:sym typeface="Avenir Heavy"/>
              </a:rPr>
              <a:t>Gam-Jeom to opponent for grabbing</a:t>
            </a:r>
            <a:r>
              <a:t>” (not a valid request)</a:t>
            </a:r>
          </a:p>
          <a:p>
            <a:pPr marL="685800" lvl="1" indent="-228600">
              <a:buSzPct val="100000"/>
              <a:buFont typeface="Arial"/>
              <a:buAutoNum type="arabicPeriod"/>
              <a:defRPr sz="2000">
                <a:latin typeface="Avenir Book"/>
                <a:ea typeface="Avenir Book"/>
                <a:cs typeface="Avenir Book"/>
                <a:sym typeface="Avenir Book"/>
              </a:defRPr>
            </a:pPr>
            <a:r>
              <a:t>CR submits both IVR requests to the Review Jury (RJ)</a:t>
            </a:r>
          </a:p>
          <a:p>
            <a:pPr marL="962526" lvl="2" indent="-200526">
              <a:buSzPct val="100000"/>
              <a:buAutoNum type="arabicPeriod"/>
              <a:defRPr sz="2000">
                <a:latin typeface="Avenir Book"/>
                <a:ea typeface="Avenir Book"/>
                <a:cs typeface="Avenir Book"/>
                <a:sym typeface="Avenir Book"/>
              </a:defRPr>
            </a:pPr>
            <a:r>
              <a:t> If the </a:t>
            </a:r>
            <a:r>
              <a:rPr>
                <a:latin typeface="Avenir Heavy"/>
                <a:ea typeface="Avenir Heavy"/>
                <a:cs typeface="Avenir Heavy"/>
                <a:sym typeface="Avenir Heavy"/>
              </a:rPr>
              <a:t>Valid</a:t>
            </a:r>
            <a:r>
              <a:t> request is accepted, RJ follows the “1 accept, 1 reject” procedure </a:t>
            </a:r>
            <a:br/>
            <a:r>
              <a:t>- CR to retain the IVR Card/Quota</a:t>
            </a:r>
          </a:p>
          <a:p>
            <a:pPr marL="1177636" lvl="2" indent="-415636">
              <a:buSzPct val="100000"/>
              <a:buAutoNum type="arabicPeriod"/>
              <a:defRPr sz="2000">
                <a:latin typeface="Avenir Book"/>
                <a:ea typeface="Avenir Book"/>
                <a:cs typeface="Avenir Book"/>
                <a:sym typeface="Avenir Book"/>
              </a:defRPr>
            </a:pPr>
            <a:r>
              <a:t>RJ calls CR to the Desk and explains the situation</a:t>
            </a:r>
          </a:p>
          <a:p>
            <a:pPr marL="1177636" lvl="2" indent="-415636">
              <a:buSzPct val="100000"/>
              <a:buAutoNum type="arabicPeriod"/>
              <a:defRPr sz="2000">
                <a:latin typeface="Avenir Book"/>
                <a:ea typeface="Avenir Book"/>
                <a:cs typeface="Avenir Book"/>
                <a:sym typeface="Avenir Book"/>
              </a:defRPr>
            </a:pPr>
            <a:r>
              <a:t>RJ gives “</a:t>
            </a:r>
            <a:r>
              <a:rPr>
                <a:latin typeface="Avenir Heavy"/>
                <a:ea typeface="Avenir Heavy"/>
                <a:cs typeface="Avenir Heavy"/>
                <a:sym typeface="Avenir Heavy"/>
              </a:rPr>
              <a:t>Accept</a:t>
            </a:r>
            <a:r>
              <a:t>” signal first, RJ then gives the “</a:t>
            </a:r>
            <a:r>
              <a:rPr>
                <a:latin typeface="Avenir Heavy"/>
                <a:ea typeface="Avenir Heavy"/>
                <a:cs typeface="Avenir Heavy"/>
                <a:sym typeface="Avenir Heavy"/>
              </a:rPr>
              <a:t>Reject</a:t>
            </a:r>
            <a:r>
              <a:t>” signal second. </a:t>
            </a:r>
          </a:p>
          <a:p>
            <a:pPr marL="1177636" lvl="2" indent="-415636">
              <a:buSzPct val="100000"/>
              <a:buAutoNum type="arabicPeriod"/>
              <a:defRPr sz="2000">
                <a:latin typeface="Avenir Book"/>
                <a:ea typeface="Avenir Book"/>
                <a:cs typeface="Avenir Book"/>
                <a:sym typeface="Avenir Book"/>
              </a:defRPr>
            </a:pPr>
            <a:r>
              <a:t>CR </a:t>
            </a:r>
            <a:r>
              <a:rPr>
                <a:latin typeface="Avenir Heavy"/>
                <a:ea typeface="Avenir Heavy"/>
                <a:cs typeface="Avenir Heavy"/>
                <a:sym typeface="Avenir Heavy"/>
              </a:rPr>
              <a:t>retains</a:t>
            </a:r>
            <a:r>
              <a:t> the IVR card and follows RJ’s instructions</a:t>
            </a:r>
          </a:p>
        </p:txBody>
      </p:sp>
      <p:sp>
        <p:nvSpPr>
          <p:cNvPr id="234" name="Application"/>
          <p:cNvSpPr/>
          <p:nvPr/>
        </p:nvSpPr>
        <p:spPr>
          <a:xfrm>
            <a:off x="456762" y="1374876"/>
            <a:ext cx="4197273" cy="543213"/>
          </a:xfrm>
          <a:prstGeom prst="roundRect">
            <a:avLst>
              <a:gd name="adj" fmla="val 35069"/>
            </a:avLst>
          </a:prstGeom>
          <a:gradFill>
            <a:gsLst>
              <a:gs pos="0">
                <a:srgbClr val="65B251"/>
              </a:gs>
              <a:gs pos="50000">
                <a:srgbClr val="4BAD28"/>
              </a:gs>
              <a:gs pos="100000">
                <a:srgbClr val="409E1E"/>
              </a:gs>
            </a:gsLst>
            <a:lin ang="5400000"/>
          </a:gradFill>
          <a:ln w="12700">
            <a:solidFill>
              <a:schemeClr val="accent1"/>
            </a:solidFill>
            <a:miter/>
          </a:ln>
          <a:effectLst>
            <a:outerShdw blurRad="63500" dist="19050" dir="5400000" rotWithShape="0">
              <a:srgbClr val="000000">
                <a:alpha val="63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Application</a:t>
            </a:r>
          </a:p>
        </p:txBody>
      </p:sp>
      <p:pic>
        <p:nvPicPr>
          <p:cNvPr id="235" name="Reject.png" descr="Reject.png"/>
          <p:cNvPicPr>
            <a:picLocks noChangeAspect="1"/>
          </p:cNvPicPr>
          <p:nvPr/>
        </p:nvPicPr>
        <p:blipFill>
          <a:blip r:embed="rId2"/>
          <a:stretch>
            <a:fillRect/>
          </a:stretch>
        </p:blipFill>
        <p:spPr>
          <a:xfrm>
            <a:off x="10494555" y="1994787"/>
            <a:ext cx="1501028" cy="3876940"/>
          </a:xfrm>
          <a:prstGeom prst="rect">
            <a:avLst/>
          </a:prstGeom>
          <a:ln w="12700">
            <a:miter lim="400000"/>
          </a:ln>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Title 1"/>
          <p:cNvSpPr txBox="1">
            <a:spLocks noGrp="1"/>
          </p:cNvSpPr>
          <p:nvPr>
            <p:ph type="title"/>
          </p:nvPr>
        </p:nvSpPr>
        <p:spPr>
          <a:prstGeom prst="rect">
            <a:avLst/>
          </a:prstGeom>
        </p:spPr>
        <p:txBody>
          <a:bodyPr/>
          <a:lstStyle/>
          <a:p>
            <a:r>
              <a:t>Video Replay – Multiple Requests</a:t>
            </a:r>
          </a:p>
        </p:txBody>
      </p:sp>
      <p:sp>
        <p:nvSpPr>
          <p:cNvPr id="238" name="TextBox 2"/>
          <p:cNvSpPr txBox="1"/>
          <p:nvPr/>
        </p:nvSpPr>
        <p:spPr>
          <a:xfrm>
            <a:off x="447732" y="1917616"/>
            <a:ext cx="11207576" cy="4282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457200" indent="-457200">
              <a:buSzPct val="100000"/>
              <a:buAutoNum type="arabicPeriod"/>
              <a:defRPr sz="2400">
                <a:latin typeface="Avenir Book"/>
                <a:ea typeface="Avenir Book"/>
                <a:cs typeface="Avenir Book"/>
                <a:sym typeface="Avenir Book"/>
              </a:defRPr>
            </a:pPr>
            <a:r>
              <a:t>Coach requests “</a:t>
            </a:r>
            <a:r>
              <a:rPr>
                <a:latin typeface="Avenir Heavy"/>
                <a:ea typeface="Avenir Heavy"/>
                <a:cs typeface="Avenir Heavy"/>
                <a:sym typeface="Avenir Heavy"/>
              </a:rPr>
              <a:t>technical points</a:t>
            </a:r>
            <a:r>
              <a:t>” for turning kick to head (VALID) and </a:t>
            </a:r>
            <a:br/>
            <a:r>
              <a:t>“</a:t>
            </a:r>
            <a:r>
              <a:rPr>
                <a:latin typeface="Avenir Heavy"/>
                <a:ea typeface="Avenir Heavy"/>
                <a:cs typeface="Avenir Heavy"/>
                <a:sym typeface="Avenir Heavy"/>
              </a:rPr>
              <a:t>Gam-Jeom to opponent for Crossing Boundary Line</a:t>
            </a:r>
            <a:r>
              <a:t>” (VALID). Both are acceptable requests, Coach retains IVR Card/Quota if both accepted</a:t>
            </a:r>
          </a:p>
          <a:p>
            <a:pPr marL="457200" indent="-457200">
              <a:buSzPct val="100000"/>
              <a:buAutoNum type="arabicPeriod" startAt="2"/>
              <a:defRPr sz="2400">
                <a:latin typeface="Avenir Book"/>
                <a:ea typeface="Avenir Book"/>
                <a:cs typeface="Avenir Book"/>
                <a:sym typeface="Avenir Book"/>
              </a:defRPr>
            </a:pPr>
            <a:r>
              <a:t>Coach requests “</a:t>
            </a:r>
            <a:r>
              <a:rPr>
                <a:latin typeface="Avenir Heavy"/>
                <a:ea typeface="Avenir Heavy"/>
                <a:cs typeface="Avenir Heavy"/>
                <a:sym typeface="Avenir Heavy"/>
              </a:rPr>
              <a:t>head kick</a:t>
            </a:r>
            <a:r>
              <a:t>” (INVALID) and “</a:t>
            </a:r>
            <a:r>
              <a:rPr>
                <a:latin typeface="Avenir Heavy"/>
                <a:ea typeface="Avenir Heavy"/>
                <a:cs typeface="Avenir Heavy"/>
                <a:sym typeface="Avenir Heavy"/>
              </a:rPr>
              <a:t>Gam-Jeom to opponent for falling down</a:t>
            </a:r>
            <a:r>
              <a:t>” (VALID). IVR Card/Quota is </a:t>
            </a:r>
            <a:r>
              <a:rPr>
                <a:latin typeface="Avenir Heavy"/>
                <a:ea typeface="Avenir Heavy"/>
                <a:cs typeface="Avenir Heavy"/>
                <a:sym typeface="Avenir Heavy"/>
              </a:rPr>
              <a:t>retained</a:t>
            </a:r>
            <a:r>
              <a:t>, regardless of outcome of valid request due to </a:t>
            </a:r>
            <a:r>
              <a:rPr>
                <a:latin typeface="Avenir Heavy"/>
                <a:ea typeface="Avenir Heavy"/>
                <a:cs typeface="Avenir Heavy"/>
                <a:sym typeface="Avenir Heavy"/>
              </a:rPr>
              <a:t>invalid</a:t>
            </a:r>
            <a:r>
              <a:t> request</a:t>
            </a:r>
          </a:p>
          <a:p>
            <a:pPr marL="457200" indent="-457200">
              <a:buSzPct val="100000"/>
              <a:buAutoNum type="arabicPeriod" startAt="2"/>
              <a:defRPr sz="2400">
                <a:latin typeface="Avenir Book"/>
                <a:ea typeface="Avenir Book"/>
                <a:cs typeface="Avenir Book"/>
                <a:sym typeface="Avenir Book"/>
              </a:defRPr>
            </a:pPr>
            <a:r>
              <a:t>Coach requests “</a:t>
            </a:r>
            <a:r>
              <a:rPr>
                <a:latin typeface="Avenir Heavy"/>
                <a:ea typeface="Avenir Heavy"/>
                <a:cs typeface="Avenir Heavy"/>
                <a:sym typeface="Avenir Heavy"/>
              </a:rPr>
              <a:t>technical points for turning kick to body</a:t>
            </a:r>
            <a:r>
              <a:t>” (VALID) and “</a:t>
            </a:r>
            <a:r>
              <a:rPr>
                <a:latin typeface="Avenir Heavy"/>
                <a:ea typeface="Avenir Heavy"/>
                <a:cs typeface="Avenir Heavy"/>
                <a:sym typeface="Avenir Heavy"/>
              </a:rPr>
              <a:t>Gam-Jeom to opponent for grabbing</a:t>
            </a:r>
            <a:r>
              <a:t>” (INVALID). IVR Card/Quota is </a:t>
            </a:r>
            <a:r>
              <a:rPr>
                <a:latin typeface="Avenir Heavy"/>
                <a:ea typeface="Avenir Heavy"/>
                <a:cs typeface="Avenir Heavy"/>
                <a:sym typeface="Avenir Heavy"/>
              </a:rPr>
              <a:t>retained</a:t>
            </a:r>
            <a:r>
              <a:t>, regardless of outcome of valid request due to </a:t>
            </a:r>
            <a:r>
              <a:rPr>
                <a:latin typeface="Avenir Heavy"/>
                <a:ea typeface="Avenir Heavy"/>
                <a:cs typeface="Avenir Heavy"/>
                <a:sym typeface="Avenir Heavy"/>
              </a:rPr>
              <a:t>invalid</a:t>
            </a:r>
            <a:r>
              <a:t> request</a:t>
            </a:r>
          </a:p>
        </p:txBody>
      </p:sp>
      <p:sp>
        <p:nvSpPr>
          <p:cNvPr id="239" name="Application"/>
          <p:cNvSpPr/>
          <p:nvPr/>
        </p:nvSpPr>
        <p:spPr>
          <a:xfrm>
            <a:off x="456762" y="1374876"/>
            <a:ext cx="4197273" cy="543213"/>
          </a:xfrm>
          <a:prstGeom prst="roundRect">
            <a:avLst>
              <a:gd name="adj" fmla="val 35069"/>
            </a:avLst>
          </a:prstGeom>
          <a:gradFill>
            <a:gsLst>
              <a:gs pos="0">
                <a:srgbClr val="65B251"/>
              </a:gs>
              <a:gs pos="50000">
                <a:srgbClr val="4BAD28"/>
              </a:gs>
              <a:gs pos="100000">
                <a:srgbClr val="409E1E"/>
              </a:gs>
            </a:gsLst>
            <a:lin ang="5400000"/>
          </a:gradFill>
          <a:ln w="12700">
            <a:solidFill>
              <a:schemeClr val="accent1"/>
            </a:solidFill>
            <a:miter/>
          </a:ln>
          <a:effectLst>
            <a:outerShdw blurRad="63500" dist="19050" dir="5400000" rotWithShape="0">
              <a:srgbClr val="000000">
                <a:alpha val="63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Application</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Title 1"/>
          <p:cNvSpPr txBox="1">
            <a:spLocks noGrp="1"/>
          </p:cNvSpPr>
          <p:nvPr>
            <p:ph type="title"/>
          </p:nvPr>
        </p:nvSpPr>
        <p:spPr>
          <a:prstGeom prst="rect">
            <a:avLst/>
          </a:prstGeom>
        </p:spPr>
        <p:txBody>
          <a:bodyPr/>
          <a:lstStyle/>
          <a:p>
            <a:r>
              <a:t>IVR Requests by Coach</a:t>
            </a:r>
          </a:p>
        </p:txBody>
      </p:sp>
      <p:sp>
        <p:nvSpPr>
          <p:cNvPr id="242" name="Content Placeholder 4"/>
          <p:cNvSpPr txBox="1"/>
          <p:nvPr/>
        </p:nvSpPr>
        <p:spPr>
          <a:xfrm>
            <a:off x="511297" y="1855141"/>
            <a:ext cx="6065543" cy="56791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5240" tIns="15240" rIns="15240" bIns="15240"/>
          <a:lstStyle/>
          <a:p>
            <a:pPr marL="190500" lvl="1" indent="-190500">
              <a:buSzPct val="100000"/>
              <a:buFont typeface="Arial"/>
              <a:buChar char="•"/>
              <a:defRPr sz="2000">
                <a:latin typeface="Avenir Book"/>
                <a:ea typeface="Avenir Book"/>
                <a:cs typeface="Avenir Book"/>
                <a:sym typeface="Avenir Book"/>
              </a:defRPr>
            </a:pPr>
            <a:r>
              <a:t>Punch Misidentification</a:t>
            </a:r>
            <a:endParaRPr sz="2400"/>
          </a:p>
          <a:p>
            <a:pPr marL="190500" lvl="1" indent="-190500">
              <a:buSzPct val="100000"/>
              <a:buFont typeface="Arial"/>
              <a:buChar char="•"/>
              <a:defRPr sz="2000">
                <a:latin typeface="Avenir Book"/>
                <a:ea typeface="Avenir Book"/>
                <a:cs typeface="Avenir Book"/>
                <a:sym typeface="Avenir Book"/>
              </a:defRPr>
            </a:pPr>
            <a:r>
              <a:t>Technical Points (turning points)</a:t>
            </a:r>
            <a:endParaRPr sz="1200"/>
          </a:p>
          <a:p>
            <a:pPr marL="190500" lvl="1" indent="-190500">
              <a:buSzPct val="100000"/>
              <a:buFont typeface="Arial"/>
              <a:buChar char="•"/>
              <a:defRPr sz="2000">
                <a:latin typeface="Avenir Book"/>
                <a:ea typeface="Avenir Book"/>
                <a:cs typeface="Avenir Book"/>
                <a:sym typeface="Avenir Book"/>
              </a:defRPr>
            </a:pPr>
            <a:r>
              <a:t>Invalidate Gam-Jeom and reinstate related points:</a:t>
            </a:r>
            <a:endParaRPr sz="2400"/>
          </a:p>
          <a:p>
            <a:pPr marL="825500" lvl="3" indent="-190500">
              <a:buSzPct val="100000"/>
              <a:buFont typeface="Arial"/>
              <a:buChar char="•"/>
              <a:defRPr sz="1700">
                <a:latin typeface="Avenir Book"/>
                <a:ea typeface="Avenir Book"/>
                <a:cs typeface="Avenir Book"/>
                <a:sym typeface="Avenir Book"/>
              </a:defRPr>
            </a:pPr>
            <a:r>
              <a:t>Gam-Jeom removed by did not get reinstated</a:t>
            </a:r>
          </a:p>
          <a:p>
            <a:pPr marL="825500" lvl="3" indent="-190500">
              <a:buSzPct val="100000"/>
              <a:buFont typeface="Arial"/>
              <a:buChar char="•"/>
              <a:defRPr sz="1700">
                <a:latin typeface="Avenir Book"/>
                <a:ea typeface="Avenir Book"/>
                <a:cs typeface="Avenir Book"/>
                <a:sym typeface="Avenir Book"/>
              </a:defRPr>
            </a:pPr>
            <a:r>
              <a:t>Reinstate points because they were scored before Gam-Jeom</a:t>
            </a:r>
            <a:endParaRPr sz="1200"/>
          </a:p>
          <a:p>
            <a:pPr marL="190500" lvl="1" indent="-190500">
              <a:buSzPct val="100000"/>
              <a:buFont typeface="Arial"/>
              <a:buChar char="•"/>
              <a:defRPr sz="2000">
                <a:latin typeface="Avenir Book"/>
                <a:ea typeface="Avenir Book"/>
                <a:cs typeface="Avenir Book"/>
                <a:sym typeface="Avenir Book"/>
              </a:defRPr>
            </a:pPr>
            <a:r>
              <a:t>Gam-Jeom given to wrong contestant and related points:</a:t>
            </a:r>
            <a:endParaRPr sz="2400"/>
          </a:p>
          <a:p>
            <a:pPr marL="825500" lvl="3" indent="-190500">
              <a:buSzPct val="100000"/>
              <a:buFont typeface="Arial"/>
              <a:buChar char="•"/>
              <a:defRPr sz="1700">
                <a:latin typeface="Avenir Book"/>
                <a:ea typeface="Avenir Book"/>
                <a:cs typeface="Avenir Book"/>
                <a:sym typeface="Avenir Book"/>
              </a:defRPr>
            </a:pPr>
            <a:r>
              <a:t>Crossing Boundary Line</a:t>
            </a:r>
          </a:p>
          <a:p>
            <a:pPr marL="825500" lvl="3" indent="-190500">
              <a:buSzPct val="100000"/>
              <a:buFont typeface="Arial"/>
              <a:buChar char="•"/>
              <a:defRPr sz="1700">
                <a:latin typeface="Avenir Book"/>
                <a:ea typeface="Avenir Book"/>
                <a:cs typeface="Avenir Book"/>
                <a:sym typeface="Avenir Book"/>
              </a:defRPr>
            </a:pPr>
            <a:r>
              <a:t>Falling Down</a:t>
            </a:r>
            <a:endParaRPr sz="2000"/>
          </a:p>
          <a:p>
            <a:pPr marL="190500" lvl="1" indent="-190500">
              <a:buSzPct val="100000"/>
              <a:buFont typeface="Arial"/>
              <a:buChar char="•"/>
              <a:defRPr sz="2000">
                <a:latin typeface="Avenir Book"/>
                <a:ea typeface="Avenir Book"/>
                <a:cs typeface="Avenir Book"/>
                <a:sym typeface="Avenir Book"/>
              </a:defRPr>
            </a:pPr>
            <a:r>
              <a:t>CR did “8-10 count” but requested no IVR for missing “Head PSS” points</a:t>
            </a:r>
          </a:p>
          <a:p>
            <a:pPr marL="190500" lvl="1" indent="-190500">
              <a:buSzPct val="100000"/>
              <a:buFont typeface="Arial"/>
              <a:buChar char="•"/>
              <a:defRPr sz="2000">
                <a:latin typeface="Avenir Book"/>
                <a:ea typeface="Avenir Book"/>
                <a:cs typeface="Avenir Book"/>
                <a:sym typeface="Avenir Book"/>
              </a:defRPr>
            </a:pPr>
            <a:r>
              <a:t>Technical issues (see below)</a:t>
            </a:r>
          </a:p>
        </p:txBody>
      </p:sp>
      <p:sp>
        <p:nvSpPr>
          <p:cNvPr id="243" name="Content Placeholder 4"/>
          <p:cNvSpPr txBox="1"/>
          <p:nvPr/>
        </p:nvSpPr>
        <p:spPr>
          <a:xfrm>
            <a:off x="6691562" y="1925502"/>
            <a:ext cx="5077869" cy="43279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5240" tIns="15240" rIns="15240" bIns="15240"/>
          <a:lstStyle/>
          <a:p>
            <a:pPr marL="190500" lvl="1" indent="-190500">
              <a:lnSpc>
                <a:spcPct val="110000"/>
              </a:lnSpc>
              <a:buSzPct val="74000"/>
              <a:buChar char="•"/>
              <a:defRPr sz="2000">
                <a:latin typeface="Avenir Book"/>
                <a:ea typeface="Avenir Book"/>
                <a:cs typeface="Avenir Book"/>
                <a:sym typeface="Avenir Book"/>
              </a:defRPr>
            </a:pPr>
            <a:r>
              <a:t>Gam-Jeom and invalidate related points:</a:t>
            </a:r>
          </a:p>
          <a:p>
            <a:pPr marL="190500" lvl="1" indent="-190500">
              <a:lnSpc>
                <a:spcPct val="110000"/>
              </a:lnSpc>
              <a:buSzPct val="74000"/>
              <a:buChar char="•"/>
              <a:defRPr sz="2000">
                <a:latin typeface="Avenir Book"/>
                <a:ea typeface="Avenir Book"/>
                <a:cs typeface="Avenir Book"/>
                <a:sym typeface="Avenir Book"/>
              </a:defRPr>
            </a:pPr>
            <a:r>
              <a:t>Falling Down</a:t>
            </a:r>
          </a:p>
          <a:p>
            <a:pPr marL="190500" lvl="1" indent="-190500">
              <a:lnSpc>
                <a:spcPct val="110000"/>
              </a:lnSpc>
              <a:buSzPct val="74000"/>
              <a:buChar char="•"/>
              <a:defRPr sz="2000">
                <a:latin typeface="Avenir Book"/>
                <a:ea typeface="Avenir Book"/>
                <a:cs typeface="Avenir Book"/>
                <a:sym typeface="Avenir Book"/>
              </a:defRPr>
            </a:pPr>
            <a:r>
              <a:t>Crossing the Boundary Line</a:t>
            </a:r>
          </a:p>
          <a:p>
            <a:pPr marL="190500" lvl="1" indent="-190500">
              <a:lnSpc>
                <a:spcPct val="110000"/>
              </a:lnSpc>
              <a:buSzPct val="74000"/>
              <a:buChar char="•"/>
              <a:defRPr sz="2000">
                <a:latin typeface="Avenir Book"/>
                <a:ea typeface="Avenir Book"/>
                <a:cs typeface="Avenir Book"/>
                <a:sym typeface="Avenir Book"/>
              </a:defRPr>
            </a:pPr>
            <a:r>
              <a:t>Attack after Kalyeo</a:t>
            </a:r>
            <a:endParaRPr sz="1200"/>
          </a:p>
          <a:p>
            <a:pPr marL="190500" lvl="1" indent="-190500">
              <a:lnSpc>
                <a:spcPct val="110000"/>
              </a:lnSpc>
              <a:buSzPct val="74000"/>
              <a:buChar char="•"/>
              <a:defRPr sz="2000">
                <a:latin typeface="Avenir Book"/>
                <a:ea typeface="Avenir Book"/>
                <a:cs typeface="Avenir Book"/>
                <a:sym typeface="Avenir Book"/>
              </a:defRPr>
            </a:pPr>
            <a:r>
              <a:t>Attack Fallen Opponent</a:t>
            </a:r>
          </a:p>
          <a:p>
            <a:pPr marL="190500" lvl="1" indent="-190500">
              <a:lnSpc>
                <a:spcPct val="110000"/>
              </a:lnSpc>
              <a:buSzPct val="74000"/>
              <a:buChar char="•"/>
              <a:defRPr sz="2000">
                <a:latin typeface="Avenir Book"/>
                <a:ea typeface="Avenir Book"/>
                <a:cs typeface="Avenir Book"/>
                <a:sym typeface="Avenir Book"/>
              </a:defRPr>
            </a:pPr>
            <a:r>
              <a:t>Invalidation of Technical Points</a:t>
            </a:r>
          </a:p>
          <a:p>
            <a:pPr marL="190500" lvl="1" indent="-190500">
              <a:lnSpc>
                <a:spcPct val="110000"/>
              </a:lnSpc>
              <a:buSzPct val="74000"/>
              <a:buChar char="•"/>
              <a:defRPr sz="2000">
                <a:latin typeface="Avenir Book"/>
                <a:ea typeface="Avenir Book"/>
                <a:cs typeface="Avenir Book"/>
                <a:sym typeface="Avenir Book"/>
              </a:defRPr>
            </a:pPr>
            <a:r>
              <a:t>Invalidation of Points - Gam-Jeom was given, but points scored after Gam-Jeom were not invalidated</a:t>
            </a:r>
          </a:p>
        </p:txBody>
      </p:sp>
      <p:sp>
        <p:nvSpPr>
          <p:cNvPr id="244" name="TextBox 2"/>
          <p:cNvSpPr txBox="1"/>
          <p:nvPr/>
        </p:nvSpPr>
        <p:spPr>
          <a:xfrm>
            <a:off x="17296" y="6339760"/>
            <a:ext cx="12157407" cy="472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200">
                <a:solidFill>
                  <a:srgbClr val="FFFFFF"/>
                </a:solidFill>
                <a:latin typeface="Avenir Heavy"/>
                <a:ea typeface="Avenir Heavy"/>
                <a:cs typeface="Avenir Heavy"/>
                <a:sym typeface="Avenir Heavy"/>
              </a:defRPr>
            </a:lvl1pPr>
          </a:lstStyle>
          <a:p>
            <a:pPr>
              <a:defRPr>
                <a:latin typeface="Avenir Book"/>
                <a:ea typeface="Avenir Book"/>
                <a:cs typeface="Avenir Book"/>
                <a:sym typeface="Avenir Book"/>
              </a:defRPr>
            </a:pPr>
            <a:r>
              <a:rPr>
                <a:latin typeface="Avenir Heavy"/>
                <a:ea typeface="Avenir Heavy"/>
                <a:cs typeface="Avenir Heavy"/>
                <a:sym typeface="Avenir Heavy"/>
              </a:rPr>
              <a:t>Technical Issues: Test PSS, Phantom Points, Time Management, Scoreboard Entry</a:t>
            </a:r>
          </a:p>
        </p:txBody>
      </p:sp>
      <p:sp>
        <p:nvSpPr>
          <p:cNvPr id="245" name="OPPONENT"/>
          <p:cNvSpPr/>
          <p:nvPr/>
        </p:nvSpPr>
        <p:spPr>
          <a:xfrm>
            <a:off x="6687648" y="1394213"/>
            <a:ext cx="5058818" cy="444956"/>
          </a:xfrm>
          <a:custGeom>
            <a:avLst/>
            <a:gdLst/>
            <a:ahLst/>
            <a:cxnLst>
              <a:cxn ang="0">
                <a:pos x="wd2" y="hd2"/>
              </a:cxn>
              <a:cxn ang="5400000">
                <a:pos x="wd2" y="hd2"/>
              </a:cxn>
              <a:cxn ang="10800000">
                <a:pos x="wd2" y="hd2"/>
              </a:cxn>
              <a:cxn ang="16200000">
                <a:pos x="wd2" y="hd2"/>
              </a:cxn>
            </a:cxnLst>
            <a:rect l="0" t="0" r="r" b="b"/>
            <a:pathLst>
              <a:path w="21600" h="21600" extrusionOk="0">
                <a:moveTo>
                  <a:pt x="1249" y="21600"/>
                </a:moveTo>
                <a:lnTo>
                  <a:pt x="20351" y="21600"/>
                </a:lnTo>
                <a:cubicBezTo>
                  <a:pt x="20710" y="21600"/>
                  <a:pt x="20925" y="21600"/>
                  <a:pt x="21069" y="20998"/>
                </a:cubicBezTo>
                <a:cubicBezTo>
                  <a:pt x="21291" y="20079"/>
                  <a:pt x="21466" y="18089"/>
                  <a:pt x="21547" y="15563"/>
                </a:cubicBezTo>
                <a:cubicBezTo>
                  <a:pt x="21586" y="14565"/>
                  <a:pt x="21600" y="12283"/>
                  <a:pt x="21600" y="10800"/>
                </a:cubicBezTo>
                <a:cubicBezTo>
                  <a:pt x="21600" y="9317"/>
                  <a:pt x="21586" y="7035"/>
                  <a:pt x="21547" y="6037"/>
                </a:cubicBezTo>
                <a:cubicBezTo>
                  <a:pt x="21466" y="3511"/>
                  <a:pt x="21291" y="1521"/>
                  <a:pt x="21069" y="602"/>
                </a:cubicBezTo>
                <a:cubicBezTo>
                  <a:pt x="20925" y="0"/>
                  <a:pt x="20710" y="0"/>
                  <a:pt x="20351" y="0"/>
                </a:cubicBezTo>
                <a:lnTo>
                  <a:pt x="1249" y="0"/>
                </a:lnTo>
                <a:cubicBezTo>
                  <a:pt x="890" y="0"/>
                  <a:pt x="675" y="0"/>
                  <a:pt x="531" y="602"/>
                </a:cubicBezTo>
                <a:cubicBezTo>
                  <a:pt x="309" y="1521"/>
                  <a:pt x="134" y="3511"/>
                  <a:pt x="53" y="6037"/>
                </a:cubicBezTo>
                <a:cubicBezTo>
                  <a:pt x="14" y="7035"/>
                  <a:pt x="0" y="9317"/>
                  <a:pt x="0" y="10800"/>
                </a:cubicBezTo>
                <a:cubicBezTo>
                  <a:pt x="0" y="12283"/>
                  <a:pt x="14" y="14565"/>
                  <a:pt x="53" y="15563"/>
                </a:cubicBezTo>
                <a:cubicBezTo>
                  <a:pt x="134" y="18089"/>
                  <a:pt x="309" y="20079"/>
                  <a:pt x="531" y="20998"/>
                </a:cubicBezTo>
                <a:cubicBezTo>
                  <a:pt x="675" y="21600"/>
                  <a:pt x="890" y="21600"/>
                  <a:pt x="1249" y="21600"/>
                </a:cubicBezTo>
                <a:close/>
              </a:path>
            </a:pathLst>
          </a:custGeom>
          <a:solidFill>
            <a:srgbClr val="FF2600"/>
          </a:solidFill>
          <a:ln w="19050">
            <a:solidFill>
              <a:schemeClr val="accent1"/>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algn="ctr">
              <a:defRPr>
                <a:solidFill>
                  <a:srgbClr val="FFFFFF"/>
                </a:solidFill>
                <a:latin typeface="Avenir Heavy"/>
                <a:ea typeface="Avenir Heavy"/>
                <a:cs typeface="Avenir Heavy"/>
                <a:sym typeface="Avenir Heavy"/>
              </a:defRPr>
            </a:lvl1pPr>
          </a:lstStyle>
          <a:p>
            <a:r>
              <a:t>OPPONENT</a:t>
            </a:r>
          </a:p>
        </p:txBody>
      </p:sp>
      <p:sp>
        <p:nvSpPr>
          <p:cNvPr id="246" name="OWN PLAYER"/>
          <p:cNvSpPr/>
          <p:nvPr/>
        </p:nvSpPr>
        <p:spPr>
          <a:xfrm>
            <a:off x="420581" y="1394213"/>
            <a:ext cx="6246975" cy="444956"/>
          </a:xfrm>
          <a:custGeom>
            <a:avLst/>
            <a:gdLst/>
            <a:ahLst/>
            <a:cxnLst>
              <a:cxn ang="0">
                <a:pos x="wd2" y="hd2"/>
              </a:cxn>
              <a:cxn ang="5400000">
                <a:pos x="wd2" y="hd2"/>
              </a:cxn>
              <a:cxn ang="10800000">
                <a:pos x="wd2" y="hd2"/>
              </a:cxn>
              <a:cxn ang="16200000">
                <a:pos x="wd2" y="hd2"/>
              </a:cxn>
            </a:cxnLst>
            <a:rect l="0" t="0" r="r" b="b"/>
            <a:pathLst>
              <a:path w="21600" h="21600" extrusionOk="0">
                <a:moveTo>
                  <a:pt x="1011" y="21600"/>
                </a:moveTo>
                <a:lnTo>
                  <a:pt x="20589" y="21600"/>
                </a:lnTo>
                <a:cubicBezTo>
                  <a:pt x="20879" y="21600"/>
                  <a:pt x="21054" y="21600"/>
                  <a:pt x="21170" y="20998"/>
                </a:cubicBezTo>
                <a:cubicBezTo>
                  <a:pt x="21350" y="20079"/>
                  <a:pt x="21492" y="18089"/>
                  <a:pt x="21557" y="15563"/>
                </a:cubicBezTo>
                <a:cubicBezTo>
                  <a:pt x="21589" y="14565"/>
                  <a:pt x="21600" y="12283"/>
                  <a:pt x="21600" y="10800"/>
                </a:cubicBezTo>
                <a:cubicBezTo>
                  <a:pt x="21600" y="9317"/>
                  <a:pt x="21589" y="7035"/>
                  <a:pt x="21557" y="6037"/>
                </a:cubicBezTo>
                <a:cubicBezTo>
                  <a:pt x="21492" y="3511"/>
                  <a:pt x="21350" y="1521"/>
                  <a:pt x="21170" y="602"/>
                </a:cubicBezTo>
                <a:cubicBezTo>
                  <a:pt x="21054" y="0"/>
                  <a:pt x="20879" y="0"/>
                  <a:pt x="20589" y="0"/>
                </a:cubicBezTo>
                <a:lnTo>
                  <a:pt x="1011" y="0"/>
                </a:lnTo>
                <a:cubicBezTo>
                  <a:pt x="721" y="0"/>
                  <a:pt x="546" y="0"/>
                  <a:pt x="430" y="602"/>
                </a:cubicBezTo>
                <a:cubicBezTo>
                  <a:pt x="250" y="1521"/>
                  <a:pt x="108" y="3511"/>
                  <a:pt x="43" y="6037"/>
                </a:cubicBezTo>
                <a:cubicBezTo>
                  <a:pt x="11" y="7035"/>
                  <a:pt x="0" y="9317"/>
                  <a:pt x="0" y="10800"/>
                </a:cubicBezTo>
                <a:cubicBezTo>
                  <a:pt x="0" y="12283"/>
                  <a:pt x="11" y="14565"/>
                  <a:pt x="43" y="15563"/>
                </a:cubicBezTo>
                <a:cubicBezTo>
                  <a:pt x="108" y="18089"/>
                  <a:pt x="250" y="20079"/>
                  <a:pt x="430" y="20998"/>
                </a:cubicBezTo>
                <a:cubicBezTo>
                  <a:pt x="546" y="21600"/>
                  <a:pt x="721" y="21600"/>
                  <a:pt x="1011" y="21600"/>
                </a:cubicBezTo>
                <a:close/>
              </a:path>
            </a:pathLst>
          </a:custGeom>
          <a:solidFill>
            <a:srgbClr val="005493"/>
          </a:solidFill>
          <a:ln w="19050">
            <a:solidFill>
              <a:schemeClr val="accent1"/>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algn="ctr">
              <a:defRPr>
                <a:solidFill>
                  <a:srgbClr val="FFFFFF"/>
                </a:solidFill>
                <a:latin typeface="Avenir Heavy"/>
                <a:ea typeface="Avenir Heavy"/>
                <a:cs typeface="Avenir Heavy"/>
                <a:sym typeface="Avenir Heavy"/>
              </a:defRPr>
            </a:lvl1pPr>
          </a:lstStyle>
          <a:p>
            <a:r>
              <a:t>OWN PLAYER</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Title 1"/>
          <p:cNvSpPr txBox="1">
            <a:spLocks noGrp="1"/>
          </p:cNvSpPr>
          <p:nvPr>
            <p:ph type="title"/>
          </p:nvPr>
        </p:nvSpPr>
        <p:spPr>
          <a:prstGeom prst="rect">
            <a:avLst/>
          </a:prstGeom>
        </p:spPr>
        <p:txBody>
          <a:bodyPr/>
          <a:lstStyle/>
          <a:p>
            <a:r>
              <a:t>CR IVR Requests</a:t>
            </a:r>
          </a:p>
        </p:txBody>
      </p:sp>
      <p:sp>
        <p:nvSpPr>
          <p:cNvPr id="249" name="TextBox 2"/>
          <p:cNvSpPr txBox="1"/>
          <p:nvPr/>
        </p:nvSpPr>
        <p:spPr>
          <a:xfrm>
            <a:off x="447732" y="1878763"/>
            <a:ext cx="10790413" cy="4282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buFont typeface="Arial"/>
              <a:defRPr sz="2400">
                <a:latin typeface="Avenir Book"/>
                <a:ea typeface="Avenir Book"/>
                <a:cs typeface="Avenir Book"/>
                <a:sym typeface="Avenir Book"/>
              </a:defRPr>
            </a:pPr>
            <a:r>
              <a:t>CR will use their own quota card for IVR for the following:</a:t>
            </a:r>
          </a:p>
          <a:p>
            <a:pPr marL="838200" lvl="1" indent="-381000">
              <a:buSzPct val="100000"/>
              <a:buFont typeface="Arial"/>
              <a:buChar char="•"/>
              <a:defRPr sz="2400">
                <a:latin typeface="Avenir Book"/>
                <a:ea typeface="Avenir Book"/>
                <a:cs typeface="Avenir Book"/>
                <a:sym typeface="Avenir Book"/>
              </a:defRPr>
            </a:pPr>
            <a:r>
              <a:t>Last 5 seconds Decisions</a:t>
            </a:r>
          </a:p>
          <a:p>
            <a:pPr marL="838200" lvl="1" indent="-381000">
              <a:buSzPct val="100000"/>
              <a:buFont typeface="Arial"/>
              <a:buChar char="•"/>
              <a:defRPr sz="2400">
                <a:latin typeface="Avenir Book"/>
                <a:ea typeface="Avenir Book"/>
                <a:cs typeface="Avenir Book"/>
                <a:sym typeface="Avenir Book"/>
              </a:defRPr>
            </a:pPr>
            <a:r>
              <a:t>Pretending Injury</a:t>
            </a:r>
          </a:p>
          <a:p>
            <a:pPr marL="838200" lvl="1" indent="-381000">
              <a:buSzPct val="100000"/>
              <a:buFont typeface="Arial"/>
              <a:buChar char="•"/>
              <a:defRPr sz="2400">
                <a:latin typeface="Avenir Book"/>
                <a:ea typeface="Avenir Book"/>
                <a:cs typeface="Avenir Book"/>
                <a:sym typeface="Avenir Book"/>
              </a:defRPr>
            </a:pPr>
            <a:r>
              <a:t>After “8-10 Count” (where there has been no resulting PSS Score), Review Jury to determine “</a:t>
            </a:r>
            <a:r>
              <a:rPr>
                <a:latin typeface="Avenir Heavy"/>
                <a:ea typeface="Avenir Heavy"/>
                <a:cs typeface="Avenir Heavy"/>
                <a:sym typeface="Avenir Heavy"/>
              </a:rPr>
              <a:t>Permitted technique to a Scoring Area</a:t>
            </a:r>
            <a:r>
              <a:t>”</a:t>
            </a:r>
          </a:p>
          <a:p>
            <a:pPr marL="838200" lvl="1" indent="-381000">
              <a:buSzPct val="100000"/>
              <a:buFont typeface="Arial"/>
              <a:buChar char="•"/>
              <a:defRPr sz="2400">
                <a:latin typeface="Avenir Book"/>
                <a:ea typeface="Avenir Book"/>
                <a:cs typeface="Avenir Book"/>
                <a:sym typeface="Avenir Book"/>
              </a:defRPr>
            </a:pPr>
            <a:r>
              <a:t>Corner Judge Requests IVR</a:t>
            </a:r>
          </a:p>
          <a:p>
            <a:pPr marL="838200" lvl="1" indent="-381000">
              <a:buSzPct val="100000"/>
              <a:buFont typeface="Arial"/>
              <a:buChar char="•"/>
              <a:defRPr sz="2400">
                <a:latin typeface="Avenir Book"/>
                <a:ea typeface="Avenir Book"/>
                <a:cs typeface="Avenir Book"/>
                <a:sym typeface="Avenir Book"/>
              </a:defRPr>
            </a:pPr>
            <a:r>
              <a:t>Phantom Points</a:t>
            </a:r>
          </a:p>
          <a:p>
            <a:pPr marL="838200" lvl="1" indent="-381000">
              <a:buSzPct val="100000"/>
              <a:buFont typeface="Arial"/>
              <a:buChar char="•"/>
              <a:defRPr sz="2400">
                <a:latin typeface="Avenir Book"/>
                <a:ea typeface="Avenir Book"/>
                <a:cs typeface="Avenir Book"/>
                <a:sym typeface="Avenir Book"/>
              </a:defRPr>
            </a:pPr>
            <a:r>
              <a:t>Scoreboard and Time Management issues</a:t>
            </a:r>
          </a:p>
          <a:p>
            <a:pPr marL="838200" lvl="1" indent="-381000">
              <a:buSzPct val="100000"/>
              <a:buFont typeface="Arial"/>
              <a:buChar char="•"/>
              <a:defRPr sz="2400">
                <a:latin typeface="Avenir Book"/>
                <a:ea typeface="Avenir Book"/>
                <a:cs typeface="Avenir Book"/>
                <a:sym typeface="Avenir Book"/>
              </a:defRPr>
            </a:pPr>
            <a:r>
              <a:t>Test PSS (1</a:t>
            </a:r>
            <a:r>
              <a:rPr baseline="30500"/>
              <a:t>st</a:t>
            </a:r>
            <a:r>
              <a:t> Round)</a:t>
            </a:r>
          </a:p>
        </p:txBody>
      </p:sp>
      <p:sp>
        <p:nvSpPr>
          <p:cNvPr id="250" name="Application"/>
          <p:cNvSpPr/>
          <p:nvPr/>
        </p:nvSpPr>
        <p:spPr>
          <a:xfrm>
            <a:off x="456762" y="1374876"/>
            <a:ext cx="4197273" cy="543213"/>
          </a:xfrm>
          <a:prstGeom prst="roundRect">
            <a:avLst>
              <a:gd name="adj" fmla="val 35069"/>
            </a:avLst>
          </a:prstGeom>
          <a:gradFill>
            <a:gsLst>
              <a:gs pos="0">
                <a:srgbClr val="65B251"/>
              </a:gs>
              <a:gs pos="50000">
                <a:srgbClr val="4BAD28"/>
              </a:gs>
              <a:gs pos="100000">
                <a:srgbClr val="409E1E"/>
              </a:gs>
            </a:gsLst>
            <a:lin ang="5400000"/>
          </a:gradFill>
          <a:ln w="12700">
            <a:solidFill>
              <a:schemeClr val="accent1"/>
            </a:solidFill>
            <a:miter/>
          </a:ln>
          <a:effectLst>
            <a:outerShdw blurRad="63500" dist="19050" dir="5400000" rotWithShape="0">
              <a:srgbClr val="000000">
                <a:alpha val="63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Application</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Other considerations"/>
          <p:cNvSpPr txBox="1">
            <a:spLocks noGrp="1"/>
          </p:cNvSpPr>
          <p:nvPr>
            <p:ph type="ctrTitle"/>
          </p:nvPr>
        </p:nvSpPr>
        <p:spPr>
          <a:prstGeom prst="rect">
            <a:avLst/>
          </a:prstGeom>
        </p:spPr>
        <p:txBody>
          <a:bodyPr/>
          <a:lstStyle>
            <a:lvl1pPr algn="ctr">
              <a:defRPr sz="5400"/>
            </a:lvl1pPr>
          </a:lstStyle>
          <a:p>
            <a:r>
              <a:t>Other considerations</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Title 1"/>
          <p:cNvSpPr txBox="1">
            <a:spLocks noGrp="1"/>
          </p:cNvSpPr>
          <p:nvPr>
            <p:ph type="title"/>
          </p:nvPr>
        </p:nvSpPr>
        <p:spPr>
          <a:prstGeom prst="rect">
            <a:avLst/>
          </a:prstGeom>
        </p:spPr>
        <p:txBody>
          <a:bodyPr/>
          <a:lstStyle/>
          <a:p>
            <a:r>
              <a:t>Weigh in Policy and Procedures</a:t>
            </a:r>
          </a:p>
        </p:txBody>
      </p:sp>
      <p:sp>
        <p:nvSpPr>
          <p:cNvPr id="255" name="TextBox 2"/>
          <p:cNvSpPr txBox="1"/>
          <p:nvPr/>
        </p:nvSpPr>
        <p:spPr>
          <a:xfrm>
            <a:off x="442103" y="1834159"/>
            <a:ext cx="11343354" cy="4587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1000" indent="-381000">
              <a:buSzPct val="100000"/>
              <a:buFont typeface="Arial"/>
              <a:buChar char="•"/>
              <a:defRPr sz="2400">
                <a:latin typeface="Avenir Book"/>
                <a:ea typeface="Avenir Book"/>
                <a:cs typeface="Avenir Book"/>
                <a:sym typeface="Avenir Book"/>
              </a:defRPr>
            </a:pPr>
            <a:r>
              <a:t>The weight limit is defined by the criterion of </a:t>
            </a:r>
            <a:r>
              <a:rPr>
                <a:latin typeface="Avenir Heavy"/>
                <a:ea typeface="Avenir Heavy"/>
                <a:cs typeface="Avenir Heavy"/>
                <a:sym typeface="Avenir Heavy"/>
              </a:rPr>
              <a:t>one decimal place</a:t>
            </a:r>
            <a:r>
              <a:t> away from the stated limit</a:t>
            </a:r>
          </a:p>
          <a:p>
            <a:pPr marL="774700" lvl="1" indent="-317500">
              <a:buSzPct val="100000"/>
              <a:buFont typeface="Arial"/>
              <a:buChar char="•"/>
              <a:defRPr sz="2000">
                <a:latin typeface="Avenir Book"/>
                <a:ea typeface="Avenir Book"/>
                <a:cs typeface="Avenir Book"/>
                <a:sym typeface="Avenir Book"/>
              </a:defRPr>
            </a:pPr>
            <a:r>
              <a:rPr>
                <a:latin typeface="Avenir Heavy"/>
                <a:ea typeface="Avenir Heavy"/>
                <a:cs typeface="Avenir Heavy"/>
                <a:sym typeface="Avenir Heavy"/>
              </a:rPr>
              <a:t>Example</a:t>
            </a:r>
            <a:r>
              <a:t>: the Olympic Female Division Under 57kg (Over 49kg and not exceeding 57kg)</a:t>
            </a:r>
          </a:p>
          <a:p>
            <a:pPr marL="2146300" lvl="4" indent="-317500">
              <a:buSzPct val="100000"/>
              <a:buFont typeface="Arial"/>
              <a:buChar char="•"/>
              <a:defRPr sz="2000">
                <a:latin typeface="Avenir Book"/>
                <a:ea typeface="Avenir Book"/>
                <a:cs typeface="Avenir Book"/>
                <a:sym typeface="Avenir Book"/>
              </a:defRPr>
            </a:pPr>
            <a:r>
              <a:t>49.09 </a:t>
            </a:r>
            <a:r>
              <a:rPr>
                <a:latin typeface="Avenir Heavy"/>
                <a:ea typeface="Avenir Heavy"/>
                <a:cs typeface="Avenir Heavy"/>
                <a:sym typeface="Avenir Heavy"/>
              </a:rPr>
              <a:t>FAIL</a:t>
            </a:r>
            <a:r>
              <a:t>, 49.10kg to 57.09kg </a:t>
            </a:r>
            <a:r>
              <a:rPr>
                <a:latin typeface="Avenir Heavy"/>
                <a:ea typeface="Avenir Heavy"/>
                <a:cs typeface="Avenir Heavy"/>
                <a:sym typeface="Avenir Heavy"/>
              </a:rPr>
              <a:t>PASS</a:t>
            </a:r>
            <a:r>
              <a:t>, 57.10kg </a:t>
            </a:r>
            <a:r>
              <a:rPr>
                <a:latin typeface="Avenir Heavy"/>
                <a:ea typeface="Avenir Heavy"/>
                <a:cs typeface="Avenir Heavy"/>
                <a:sym typeface="Avenir Heavy"/>
              </a:rPr>
              <a:t>FAIL</a:t>
            </a:r>
          </a:p>
          <a:p>
            <a:pPr marL="774700" lvl="1" indent="-317500">
              <a:buSzPct val="100000"/>
              <a:buFont typeface="Arial"/>
              <a:buChar char="•"/>
              <a:defRPr sz="2000">
                <a:latin typeface="Avenir Book"/>
                <a:ea typeface="Avenir Book"/>
                <a:cs typeface="Avenir Book"/>
                <a:sym typeface="Avenir Book"/>
              </a:defRPr>
            </a:pPr>
            <a:r>
              <a:t>Referees will record the weight as per the scale screen, to the FIRST decimal point. If the scale shows 49.19kg, the recorded weigh is 49.1kg. </a:t>
            </a:r>
          </a:p>
          <a:p>
            <a:pPr marL="774700" lvl="1" indent="-317500">
              <a:buSzPct val="100000"/>
              <a:buFont typeface="Arial"/>
              <a:buChar char="•"/>
              <a:defRPr sz="2000">
                <a:latin typeface="Avenir Book"/>
                <a:ea typeface="Avenir Book"/>
                <a:cs typeface="Avenir Book"/>
                <a:sym typeface="Avenir Book"/>
              </a:defRPr>
            </a:pPr>
            <a:r>
              <a:t>Athletes </a:t>
            </a:r>
            <a:r>
              <a:rPr>
                <a:latin typeface="Avenir Heavy"/>
                <a:ea typeface="Avenir Heavy"/>
                <a:cs typeface="Avenir Heavy"/>
                <a:sym typeface="Avenir Heavy"/>
              </a:rPr>
              <a:t>MUST</a:t>
            </a:r>
            <a:r>
              <a:t> sign the weigh in sheet next to their weight, </a:t>
            </a:r>
            <a:r>
              <a:rPr u="sng">
                <a:latin typeface="Avenir Heavy"/>
                <a:ea typeface="Avenir Heavy"/>
                <a:cs typeface="Avenir Heavy"/>
                <a:sym typeface="Avenir Heavy"/>
              </a:rPr>
              <a:t>regardless</a:t>
            </a:r>
            <a:r>
              <a:t> of PASS or FAIL.</a:t>
            </a:r>
          </a:p>
          <a:p>
            <a:pPr marL="381000" indent="-381000">
              <a:buSzPct val="100000"/>
              <a:buFont typeface="Arial"/>
              <a:buChar char="•"/>
              <a:defRPr sz="2400">
                <a:latin typeface="Avenir Book"/>
                <a:ea typeface="Avenir Book"/>
                <a:cs typeface="Avenir Book"/>
                <a:sym typeface="Avenir Book"/>
              </a:defRPr>
            </a:pPr>
            <a:r>
              <a:t>During the weigh-in, the male contestant shall wear underpants and the female contestant shall wear underpants and a brassiere. However, Senior Division weigh-in may be conducted in the nude if the contestant wishes to do so.</a:t>
            </a:r>
          </a:p>
          <a:p>
            <a:pPr marL="774700" lvl="1" indent="-317500">
              <a:buSzPct val="100000"/>
              <a:buFont typeface="Arial"/>
              <a:buChar char="•"/>
              <a:defRPr sz="2000">
                <a:latin typeface="Avenir Book"/>
                <a:ea typeface="Avenir Book"/>
                <a:cs typeface="Avenir Book"/>
                <a:sym typeface="Avenir Book"/>
              </a:defRPr>
            </a:pPr>
            <a:r>
              <a:t>Cadet and Junior contestant must be weighed with underwear(s) and 100 grams will be allowed to compensate.</a:t>
            </a:r>
          </a:p>
        </p:txBody>
      </p:sp>
      <p:sp>
        <p:nvSpPr>
          <p:cNvPr id="256" name="Application"/>
          <p:cNvSpPr/>
          <p:nvPr/>
        </p:nvSpPr>
        <p:spPr>
          <a:xfrm>
            <a:off x="456762" y="1374876"/>
            <a:ext cx="4197273" cy="543213"/>
          </a:xfrm>
          <a:prstGeom prst="roundRect">
            <a:avLst>
              <a:gd name="adj" fmla="val 35069"/>
            </a:avLst>
          </a:prstGeom>
          <a:gradFill>
            <a:gsLst>
              <a:gs pos="0">
                <a:srgbClr val="65B251"/>
              </a:gs>
              <a:gs pos="50000">
                <a:srgbClr val="4BAD28"/>
              </a:gs>
              <a:gs pos="100000">
                <a:srgbClr val="409E1E"/>
              </a:gs>
            </a:gsLst>
            <a:lin ang="5400000"/>
          </a:gradFill>
          <a:ln w="12700">
            <a:solidFill>
              <a:schemeClr val="accent1"/>
            </a:solidFill>
            <a:miter/>
          </a:ln>
          <a:effectLst>
            <a:outerShdw blurRad="63500" dist="19050" dir="5400000" rotWithShape="0">
              <a:srgbClr val="000000">
                <a:alpha val="63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Application</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Title 1"/>
          <p:cNvSpPr txBox="1">
            <a:spLocks noGrp="1"/>
          </p:cNvSpPr>
          <p:nvPr>
            <p:ph type="title"/>
          </p:nvPr>
        </p:nvSpPr>
        <p:spPr>
          <a:prstGeom prst="rect">
            <a:avLst/>
          </a:prstGeom>
        </p:spPr>
        <p:txBody>
          <a:bodyPr/>
          <a:lstStyle/>
          <a:p>
            <a:endParaRPr/>
          </a:p>
        </p:txBody>
      </p:sp>
      <p:pic>
        <p:nvPicPr>
          <p:cNvPr id="113" name="Punch Misidentification" descr="Punch Misidentification"/>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055466" cy="6781046"/>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874" fill="hold"/>
                                        <p:tgtEl>
                                          <p:spTgt spid="113"/>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1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13"/>
                </p:tgtEl>
              </p:cMediaNode>
            </p:video>
            <p:seq concurrent="1" prevAc="none" nextAc="seek">
              <p:cTn id="12" restart="whenNotActive" fill="hold" evtFilter="cancelBubble" nodeType="interactiveSeq">
                <p:stCondLst>
                  <p:cond evt="onClick" delay="0">
                    <p:tgtEl>
                      <p:spTgt spid="11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13"/>
                                        </p:tgtEl>
                                      </p:cBhvr>
                                    </p:cmd>
                                  </p:childTnLst>
                                </p:cTn>
                              </p:par>
                            </p:childTnLst>
                          </p:cTn>
                        </p:par>
                      </p:childTnLst>
                    </p:cTn>
                  </p:par>
                </p:childTnLst>
              </p:cTn>
              <p:nextCondLst>
                <p:cond evt="onClick" delay="0">
                  <p:tgtEl>
                    <p:spTgt spid="113"/>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Title 1"/>
          <p:cNvSpPr txBox="1">
            <a:spLocks noGrp="1"/>
          </p:cNvSpPr>
          <p:nvPr>
            <p:ph type="title"/>
          </p:nvPr>
        </p:nvSpPr>
        <p:spPr>
          <a:prstGeom prst="rect">
            <a:avLst/>
          </a:prstGeom>
        </p:spPr>
        <p:txBody>
          <a:bodyPr/>
          <a:lstStyle/>
          <a:p>
            <a:r>
              <a:t>Weigh-in credentials</a:t>
            </a:r>
          </a:p>
        </p:txBody>
      </p:sp>
      <p:sp>
        <p:nvSpPr>
          <p:cNvPr id="259" name="TextBox 2"/>
          <p:cNvSpPr txBox="1"/>
          <p:nvPr/>
        </p:nvSpPr>
        <p:spPr>
          <a:xfrm>
            <a:off x="442103" y="1923059"/>
            <a:ext cx="11343354" cy="2606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1000" indent="-381000">
              <a:buSzPct val="100000"/>
              <a:buFont typeface="Arial"/>
              <a:buChar char="•"/>
              <a:defRPr sz="2400">
                <a:latin typeface="Avenir Book"/>
                <a:ea typeface="Avenir Book"/>
                <a:cs typeface="Avenir Book"/>
                <a:sym typeface="Avenir Book"/>
              </a:defRPr>
            </a:pPr>
            <a:r>
              <a:t>Before an athlete may enter the weigh-in area they must have their relevant personal credentials</a:t>
            </a:r>
          </a:p>
          <a:p>
            <a:pPr marL="838200" lvl="1" indent="-381000">
              <a:buSzPct val="100000"/>
              <a:buFont typeface="Arial"/>
              <a:buChar char="•"/>
              <a:defRPr sz="2400">
                <a:latin typeface="Avenir Book"/>
                <a:ea typeface="Avenir Book"/>
                <a:cs typeface="Avenir Book"/>
                <a:sym typeface="Avenir Book"/>
              </a:defRPr>
            </a:pPr>
            <a:r>
              <a:t>Weigh-in officials are to check credentials before allowing a contestant to begin weigh-in</a:t>
            </a:r>
          </a:p>
          <a:p>
            <a:pPr marL="838200" lvl="1" indent="-381000">
              <a:buSzPct val="100000"/>
              <a:buFont typeface="Arial"/>
              <a:buChar char="•"/>
              <a:defRPr sz="2400">
                <a:latin typeface="Avenir Book"/>
                <a:ea typeface="Avenir Book"/>
                <a:cs typeface="Avenir Book"/>
                <a:sym typeface="Avenir Book"/>
              </a:defRPr>
            </a:pPr>
            <a:r>
              <a:t>Credentials must have a photo as part of the document</a:t>
            </a:r>
          </a:p>
          <a:p>
            <a:pPr marL="838200" lvl="1" indent="-381000">
              <a:buSzPct val="100000"/>
              <a:buFont typeface="Arial"/>
              <a:buChar char="•"/>
              <a:defRPr sz="2400">
                <a:latin typeface="Avenir Book"/>
                <a:ea typeface="Avenir Book"/>
                <a:cs typeface="Avenir Book"/>
                <a:sym typeface="Avenir Book"/>
              </a:defRPr>
            </a:pPr>
            <a:r>
              <a:t>One of the following is acceptable:</a:t>
            </a:r>
          </a:p>
        </p:txBody>
      </p:sp>
      <p:sp>
        <p:nvSpPr>
          <p:cNvPr id="260" name="Application"/>
          <p:cNvSpPr/>
          <p:nvPr/>
        </p:nvSpPr>
        <p:spPr>
          <a:xfrm>
            <a:off x="456762" y="1374876"/>
            <a:ext cx="4197273" cy="543213"/>
          </a:xfrm>
          <a:prstGeom prst="roundRect">
            <a:avLst>
              <a:gd name="adj" fmla="val 35069"/>
            </a:avLst>
          </a:prstGeom>
          <a:gradFill>
            <a:gsLst>
              <a:gs pos="0">
                <a:srgbClr val="65B251"/>
              </a:gs>
              <a:gs pos="50000">
                <a:srgbClr val="4BAD28"/>
              </a:gs>
              <a:gs pos="100000">
                <a:srgbClr val="409E1E"/>
              </a:gs>
            </a:gsLst>
            <a:lin ang="5400000"/>
          </a:gradFill>
          <a:ln w="12700">
            <a:solidFill>
              <a:schemeClr val="accent1"/>
            </a:solidFill>
            <a:miter/>
          </a:ln>
          <a:effectLst>
            <a:outerShdw blurRad="63500" dist="19050" dir="5400000" rotWithShape="0">
              <a:srgbClr val="000000">
                <a:alpha val="63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Application</a:t>
            </a:r>
          </a:p>
        </p:txBody>
      </p:sp>
      <p:pic>
        <p:nvPicPr>
          <p:cNvPr id="261" name="Weigh-In Creds1.png" descr="Weigh-In Creds1.png"/>
          <p:cNvPicPr>
            <a:picLocks noChangeAspect="1"/>
          </p:cNvPicPr>
          <p:nvPr/>
        </p:nvPicPr>
        <p:blipFill>
          <a:blip r:embed="rId2"/>
          <a:srcRect/>
          <a:stretch>
            <a:fillRect/>
          </a:stretch>
        </p:blipFill>
        <p:spPr>
          <a:xfrm>
            <a:off x="2651183" y="4918938"/>
            <a:ext cx="1313431" cy="1325564"/>
          </a:xfrm>
          <a:prstGeom prst="rect">
            <a:avLst/>
          </a:prstGeom>
          <a:ln w="12700">
            <a:miter lim="400000"/>
          </a:ln>
        </p:spPr>
      </p:pic>
      <p:pic>
        <p:nvPicPr>
          <p:cNvPr id="262" name="Weigh-In Creds2.png" descr="Weigh-In Creds2.png"/>
          <p:cNvPicPr>
            <a:picLocks noChangeAspect="1"/>
          </p:cNvPicPr>
          <p:nvPr/>
        </p:nvPicPr>
        <p:blipFill>
          <a:blip r:embed="rId3"/>
          <a:stretch>
            <a:fillRect/>
          </a:stretch>
        </p:blipFill>
        <p:spPr>
          <a:xfrm>
            <a:off x="4765974" y="4893538"/>
            <a:ext cx="1109547" cy="1325564"/>
          </a:xfrm>
          <a:prstGeom prst="rect">
            <a:avLst/>
          </a:prstGeom>
          <a:ln w="12700">
            <a:miter lim="400000"/>
          </a:ln>
        </p:spPr>
      </p:pic>
      <p:pic>
        <p:nvPicPr>
          <p:cNvPr id="263" name="Weigh-In Creds3.png" descr="Weigh-In Creds3.png"/>
          <p:cNvPicPr>
            <a:picLocks noChangeAspect="1"/>
          </p:cNvPicPr>
          <p:nvPr/>
        </p:nvPicPr>
        <p:blipFill>
          <a:blip r:embed="rId4"/>
          <a:stretch>
            <a:fillRect/>
          </a:stretch>
        </p:blipFill>
        <p:spPr>
          <a:xfrm>
            <a:off x="6676881" y="5118116"/>
            <a:ext cx="1645330" cy="1046164"/>
          </a:xfrm>
          <a:prstGeom prst="rect">
            <a:avLst/>
          </a:prstGeom>
          <a:ln w="12700">
            <a:miter lim="400000"/>
          </a:ln>
        </p:spPr>
      </p:pic>
      <p:sp>
        <p:nvSpPr>
          <p:cNvPr id="264" name="Event Credentials"/>
          <p:cNvSpPr txBox="1"/>
          <p:nvPr/>
        </p:nvSpPr>
        <p:spPr>
          <a:xfrm>
            <a:off x="2511484" y="4675450"/>
            <a:ext cx="1592830" cy="294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200">
                <a:latin typeface="Avenir Heavy"/>
                <a:ea typeface="Avenir Heavy"/>
                <a:cs typeface="Avenir Heavy"/>
                <a:sym typeface="Avenir Heavy"/>
              </a:defRPr>
            </a:lvl1pPr>
          </a:lstStyle>
          <a:p>
            <a:r>
              <a:t>Event Credentials</a:t>
            </a:r>
          </a:p>
        </p:txBody>
      </p:sp>
      <p:sp>
        <p:nvSpPr>
          <p:cNvPr id="265" name="Passport"/>
          <p:cNvSpPr txBox="1"/>
          <p:nvPr/>
        </p:nvSpPr>
        <p:spPr>
          <a:xfrm>
            <a:off x="4524332" y="4675450"/>
            <a:ext cx="1592831" cy="294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200">
                <a:latin typeface="Avenir Heavy"/>
                <a:ea typeface="Avenir Heavy"/>
                <a:cs typeface="Avenir Heavy"/>
                <a:sym typeface="Avenir Heavy"/>
              </a:defRPr>
            </a:lvl1pPr>
          </a:lstStyle>
          <a:p>
            <a:r>
              <a:t>Passport</a:t>
            </a:r>
          </a:p>
        </p:txBody>
      </p:sp>
      <p:sp>
        <p:nvSpPr>
          <p:cNvPr id="266" name="Global Licence"/>
          <p:cNvSpPr txBox="1"/>
          <p:nvPr/>
        </p:nvSpPr>
        <p:spPr>
          <a:xfrm>
            <a:off x="6640966" y="4675450"/>
            <a:ext cx="1592830" cy="294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200">
                <a:latin typeface="Avenir Heavy"/>
                <a:ea typeface="Avenir Heavy"/>
                <a:cs typeface="Avenir Heavy"/>
                <a:sym typeface="Avenir Heavy"/>
              </a:defRPr>
            </a:lvl1pPr>
          </a:lstStyle>
          <a:p>
            <a:r>
              <a:t>Global Licence</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Title 1"/>
          <p:cNvSpPr txBox="1">
            <a:spLocks noGrp="1"/>
          </p:cNvSpPr>
          <p:nvPr>
            <p:ph type="title"/>
          </p:nvPr>
        </p:nvSpPr>
        <p:spPr>
          <a:prstGeom prst="rect">
            <a:avLst/>
          </a:prstGeom>
        </p:spPr>
        <p:txBody>
          <a:bodyPr/>
          <a:lstStyle/>
          <a:p>
            <a:r>
              <a:t>Classification</a:t>
            </a:r>
          </a:p>
        </p:txBody>
      </p:sp>
      <p:sp>
        <p:nvSpPr>
          <p:cNvPr id="269" name="TextBox 2"/>
          <p:cNvSpPr txBox="1"/>
          <p:nvPr/>
        </p:nvSpPr>
        <p:spPr>
          <a:xfrm>
            <a:off x="442103" y="1897659"/>
            <a:ext cx="11591001" cy="3444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228600" indent="-228600">
              <a:buSzPct val="100000"/>
              <a:buChar char="•"/>
              <a:defRPr sz="2400">
                <a:latin typeface="Avenir Book"/>
                <a:ea typeface="Avenir Book"/>
                <a:cs typeface="Avenir Book"/>
                <a:sym typeface="Avenir Book"/>
              </a:defRPr>
            </a:pPr>
            <a:r>
              <a:t>All international-level competitions recognised by the WT shall be formed with participation of at least four (4) countries in tournament with no less than four (4) contestants competed in each weight category</a:t>
            </a:r>
          </a:p>
          <a:p>
            <a:pPr marL="749300" lvl="1" indent="-228600">
              <a:buSzPct val="100000"/>
              <a:buChar char="•"/>
              <a:defRPr sz="2400">
                <a:latin typeface="Avenir Book"/>
                <a:ea typeface="Avenir Book"/>
                <a:cs typeface="Avenir Book"/>
                <a:sym typeface="Avenir Book"/>
              </a:defRPr>
            </a:pPr>
            <a:r>
              <a:t>Any tournament with less than four (4) countries cannot be recognised in the official results.</a:t>
            </a:r>
          </a:p>
          <a:p>
            <a:pPr marL="749300" lvl="1" indent="-228600">
              <a:buSzPct val="100000"/>
              <a:buChar char="•"/>
              <a:defRPr sz="2400">
                <a:latin typeface="Avenir Book"/>
                <a:ea typeface="Avenir Book"/>
                <a:cs typeface="Avenir Book"/>
                <a:sym typeface="Avenir Book"/>
              </a:defRPr>
            </a:pPr>
            <a:r>
              <a:t>A weight category with less than 4 competed contestants cannot be recognised in the official results.</a:t>
            </a:r>
          </a:p>
        </p:txBody>
      </p:sp>
      <p:sp>
        <p:nvSpPr>
          <p:cNvPr id="270" name="Application - Article 6.4"/>
          <p:cNvSpPr/>
          <p:nvPr/>
        </p:nvSpPr>
        <p:spPr>
          <a:xfrm>
            <a:off x="456762" y="1374876"/>
            <a:ext cx="4197273" cy="543213"/>
          </a:xfrm>
          <a:prstGeom prst="roundRect">
            <a:avLst>
              <a:gd name="adj" fmla="val 35069"/>
            </a:avLst>
          </a:prstGeom>
          <a:gradFill>
            <a:gsLst>
              <a:gs pos="0">
                <a:srgbClr val="65B251"/>
              </a:gs>
              <a:gs pos="50000">
                <a:srgbClr val="4BAD28"/>
              </a:gs>
              <a:gs pos="100000">
                <a:srgbClr val="409E1E"/>
              </a:gs>
            </a:gsLst>
            <a:lin ang="5400000"/>
          </a:gradFill>
          <a:ln w="12700">
            <a:solidFill>
              <a:schemeClr val="accent1"/>
            </a:solidFill>
            <a:miter/>
          </a:ln>
          <a:effectLst>
            <a:outerShdw blurRad="63500" dist="19050" dir="5400000" rotWithShape="0">
              <a:srgbClr val="000000">
                <a:alpha val="63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Application - Article 6.4</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Title 1"/>
          <p:cNvSpPr txBox="1">
            <a:spLocks noGrp="1"/>
          </p:cNvSpPr>
          <p:nvPr>
            <p:ph type="ctrTitle"/>
          </p:nvPr>
        </p:nvSpPr>
        <p:spPr>
          <a:prstGeom prst="rect">
            <a:avLst/>
          </a:prstGeom>
        </p:spPr>
        <p:txBody>
          <a:bodyPr/>
          <a:lstStyle>
            <a:lvl1pPr algn="ctr">
              <a:defRPr sz="5400"/>
            </a:lvl1pPr>
          </a:lstStyle>
          <a:p>
            <a:r>
              <a:t>Prohibited Acts</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itle 1"/>
          <p:cNvSpPr txBox="1">
            <a:spLocks noGrp="1"/>
          </p:cNvSpPr>
          <p:nvPr>
            <p:ph type="title"/>
          </p:nvPr>
        </p:nvSpPr>
        <p:spPr>
          <a:prstGeom prst="rect">
            <a:avLst/>
          </a:prstGeom>
        </p:spPr>
        <p:txBody>
          <a:bodyPr/>
          <a:lstStyle/>
          <a:p>
            <a:r>
              <a:t>Refine Gam-Jeon Penalties</a:t>
            </a:r>
          </a:p>
        </p:txBody>
      </p:sp>
      <p:sp>
        <p:nvSpPr>
          <p:cNvPr id="118" name="TextBox 2"/>
          <p:cNvSpPr txBox="1"/>
          <p:nvPr/>
        </p:nvSpPr>
        <p:spPr>
          <a:xfrm>
            <a:off x="463274" y="1902075"/>
            <a:ext cx="11265452" cy="3863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55600" indent="-355600">
              <a:buSzPct val="100000"/>
              <a:buFont typeface="Arial"/>
              <a:buAutoNum type="arabicPeriod"/>
              <a:defRPr sz="2400">
                <a:latin typeface="Avenir Book"/>
                <a:ea typeface="Avenir Book"/>
                <a:cs typeface="Avenir Book"/>
                <a:sym typeface="Avenir Book"/>
              </a:defRPr>
            </a:pPr>
            <a:r>
              <a:t>While no changes are being made to the official competition rules, penalties shall be applied to clearly identifiable actions such as falling down, crossing the boundary line, or unsportsmanlike behaviour</a:t>
            </a:r>
          </a:p>
          <a:p>
            <a:pPr marL="355600" indent="-355600">
              <a:buSzPct val="100000"/>
              <a:buFont typeface="Arial"/>
              <a:buAutoNum type="arabicPeriod"/>
              <a:defRPr sz="2400">
                <a:latin typeface="Avenir Book"/>
                <a:ea typeface="Avenir Book"/>
                <a:cs typeface="Avenir Book"/>
                <a:sym typeface="Avenir Book"/>
              </a:defRPr>
            </a:pPr>
            <a:r>
              <a:t>However, common in match behaviours such as grabbing or pulling will not be strictly penalised</a:t>
            </a:r>
          </a:p>
          <a:p>
            <a:pPr marL="812800" lvl="1" indent="-355600">
              <a:buSzPct val="100000"/>
              <a:buFont typeface="Arial"/>
              <a:buAutoNum type="arabicPeriod"/>
              <a:defRPr sz="2400">
                <a:latin typeface="Avenir Book"/>
                <a:ea typeface="Avenir Book"/>
                <a:cs typeface="Avenir Book"/>
                <a:sym typeface="Avenir Book"/>
              </a:defRPr>
            </a:pPr>
            <a:r>
              <a:t>The outcome of this, and the aim of WT, is that the athletes decide the outcome of the match, not the Referee interference. </a:t>
            </a:r>
          </a:p>
          <a:p>
            <a:pPr marL="812800" lvl="1" indent="-355600">
              <a:buSzPct val="100000"/>
              <a:buFont typeface="Arial"/>
              <a:buAutoNum type="arabicPeriod"/>
              <a:defRPr sz="2400">
                <a:latin typeface="Avenir Book"/>
                <a:ea typeface="Avenir Book"/>
                <a:cs typeface="Avenir Book"/>
                <a:sym typeface="Avenir Book"/>
              </a:defRPr>
            </a:pPr>
            <a:r>
              <a:t>This should result in less stoppages, creating a more action packed and exciting game</a:t>
            </a:r>
          </a:p>
        </p:txBody>
      </p:sp>
      <p:sp>
        <p:nvSpPr>
          <p:cNvPr id="119"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Gam-Jeom (with BG).png" descr="Gam-Jeom (with BG).png"/>
          <p:cNvPicPr>
            <a:picLocks noChangeAspect="1"/>
          </p:cNvPicPr>
          <p:nvPr/>
        </p:nvPicPr>
        <p:blipFill>
          <a:blip r:embed="rId2"/>
          <a:stretch>
            <a:fillRect/>
          </a:stretch>
        </p:blipFill>
        <p:spPr>
          <a:xfrm>
            <a:off x="9836834" y="2649385"/>
            <a:ext cx="1984219" cy="3620520"/>
          </a:xfrm>
          <a:prstGeom prst="rect">
            <a:avLst/>
          </a:prstGeom>
          <a:ln w="12700">
            <a:miter lim="400000"/>
          </a:ln>
        </p:spPr>
      </p:pic>
      <p:sp>
        <p:nvSpPr>
          <p:cNvPr id="122" name="Title 1"/>
          <p:cNvSpPr txBox="1">
            <a:spLocks noGrp="1"/>
          </p:cNvSpPr>
          <p:nvPr>
            <p:ph type="title"/>
          </p:nvPr>
        </p:nvSpPr>
        <p:spPr>
          <a:prstGeom prst="rect">
            <a:avLst/>
          </a:prstGeom>
        </p:spPr>
        <p:txBody>
          <a:bodyPr/>
          <a:lstStyle/>
          <a:p>
            <a:r>
              <a:t>Four (4) Gam-Jeom Process</a:t>
            </a:r>
          </a:p>
        </p:txBody>
      </p:sp>
      <p:sp>
        <p:nvSpPr>
          <p:cNvPr id="123" name="TextBox 2"/>
          <p:cNvSpPr txBox="1"/>
          <p:nvPr/>
        </p:nvSpPr>
        <p:spPr>
          <a:xfrm>
            <a:off x="439962" y="1917616"/>
            <a:ext cx="11312076" cy="36347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60218" indent="-360218">
              <a:buSzPct val="100000"/>
              <a:buAutoNum type="arabicPeriod"/>
              <a:defRPr sz="2400">
                <a:latin typeface="Avenir Book"/>
                <a:ea typeface="Avenir Book"/>
                <a:cs typeface="Avenir Book"/>
                <a:sym typeface="Avenir Book"/>
              </a:defRPr>
            </a:pPr>
            <a:r>
              <a:t>As with how this has been applied prior to now, when an athlete has reached their 4</a:t>
            </a:r>
            <a:r>
              <a:rPr baseline="30500"/>
              <a:t>th</a:t>
            </a:r>
            <a:r>
              <a:t> Gam-Jeom, the Referee will show the ‘4’ to the player. This will not be shown to the Coach, just to the player</a:t>
            </a:r>
          </a:p>
          <a:p>
            <a:pPr marL="360218" indent="-360218">
              <a:buSzPct val="100000"/>
              <a:buAutoNum type="arabicPeriod"/>
              <a:defRPr sz="2400">
                <a:latin typeface="Avenir Book"/>
                <a:ea typeface="Avenir Book"/>
                <a:cs typeface="Avenir Book"/>
                <a:sym typeface="Avenir Book"/>
              </a:defRPr>
            </a:pPr>
            <a:r>
              <a:t>5 Gam-Jeoms in a round = the opponent wins that round</a:t>
            </a:r>
          </a:p>
          <a:p>
            <a:pPr marL="774700" lvl="1" indent="-317500">
              <a:buSzPct val="100000"/>
              <a:buFont typeface="Arial"/>
              <a:buChar char="•"/>
              <a:defRPr sz="2000">
                <a:latin typeface="Avenir Book"/>
                <a:ea typeface="Avenir Book"/>
                <a:cs typeface="Avenir Book"/>
                <a:sym typeface="Avenir Book"/>
              </a:defRPr>
            </a:pPr>
            <a:r>
              <a:t>When 4</a:t>
            </a:r>
            <a:r>
              <a:rPr baseline="30200"/>
              <a:t>th</a:t>
            </a:r>
            <a:r>
              <a:t> Gam-Jeom is given, the Referee will show the ‘4’ signal to the player</a:t>
            </a:r>
          </a:p>
          <a:p>
            <a:pPr>
              <a:defRPr sz="2400">
                <a:latin typeface="Avenir Book"/>
                <a:ea typeface="Avenir Book"/>
                <a:cs typeface="Avenir Book"/>
                <a:sym typeface="Avenir Book"/>
              </a:defRPr>
            </a:pPr>
            <a:endParaRPr/>
          </a:p>
          <a:p>
            <a:pPr>
              <a:defRPr sz="2400">
                <a:latin typeface="Avenir Book"/>
                <a:ea typeface="Avenir Book"/>
                <a:cs typeface="Avenir Book"/>
                <a:sym typeface="Avenir Book"/>
              </a:defRPr>
            </a:pPr>
            <a:r>
              <a:t>Note:</a:t>
            </a:r>
          </a:p>
          <a:p>
            <a:pPr marL="774700" lvl="1" indent="-317500">
              <a:buSzPct val="100000"/>
              <a:buFont typeface="Arial"/>
              <a:buChar char="•"/>
              <a:defRPr sz="2000">
                <a:latin typeface="Avenir Book"/>
                <a:ea typeface="Avenir Book"/>
                <a:cs typeface="Avenir Book"/>
                <a:sym typeface="Avenir Book"/>
              </a:defRPr>
            </a:pPr>
            <a:r>
              <a:t>If the CR forgets to show the hand signal, all officiating Referees and </a:t>
            </a:r>
            <a:br/>
            <a:r>
              <a:t>Corner Judges </a:t>
            </a:r>
            <a:r>
              <a:rPr u="sng">
                <a:latin typeface="Avenir Heavy"/>
                <a:ea typeface="Avenir Heavy"/>
                <a:cs typeface="Avenir Heavy"/>
                <a:sym typeface="Avenir Heavy"/>
              </a:rPr>
              <a:t>must</a:t>
            </a:r>
            <a:r>
              <a:t> remind them. Work as a Team</a:t>
            </a:r>
          </a:p>
        </p:txBody>
      </p:sp>
      <p:sp>
        <p:nvSpPr>
          <p:cNvPr id="124"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Title 1"/>
          <p:cNvSpPr txBox="1">
            <a:spLocks noGrp="1"/>
          </p:cNvSpPr>
          <p:nvPr>
            <p:ph type="title"/>
          </p:nvPr>
        </p:nvSpPr>
        <p:spPr>
          <a:prstGeom prst="rect">
            <a:avLst/>
          </a:prstGeom>
        </p:spPr>
        <p:txBody>
          <a:bodyPr/>
          <a:lstStyle/>
          <a:p>
            <a:r>
              <a:t>Grabbing/Holding Rule</a:t>
            </a:r>
          </a:p>
        </p:txBody>
      </p:sp>
      <p:sp>
        <p:nvSpPr>
          <p:cNvPr id="127" name="TextBox 2"/>
          <p:cNvSpPr txBox="1"/>
          <p:nvPr/>
        </p:nvSpPr>
        <p:spPr>
          <a:xfrm>
            <a:off x="432191" y="1883073"/>
            <a:ext cx="9789200" cy="4282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1000" indent="-381000">
              <a:buSzPct val="100000"/>
              <a:buFont typeface="Arial"/>
              <a:buChar char="•"/>
              <a:defRPr sz="2200">
                <a:latin typeface="Avenir Book"/>
                <a:ea typeface="Avenir Book"/>
                <a:cs typeface="Avenir Book"/>
                <a:sym typeface="Avenir Book"/>
              </a:defRPr>
            </a:pPr>
            <a:r>
              <a:t>This includes grabbing any part of the opponent’s body, uniform or protective equipment with the hands. It also Includes the act of grabbing the foot or leg or hooking the leg with forearm</a:t>
            </a:r>
          </a:p>
          <a:p>
            <a:pPr marL="381000" indent="-381000">
              <a:buSzPct val="100000"/>
              <a:buFont typeface="Arial"/>
              <a:buChar char="•"/>
              <a:defRPr sz="2200">
                <a:latin typeface="Avenir Book"/>
                <a:ea typeface="Avenir Book"/>
                <a:cs typeface="Avenir Book"/>
                <a:sym typeface="Avenir Book"/>
              </a:defRPr>
            </a:pPr>
            <a:r>
              <a:t>Controlling the opponent with hands or arms to have advantage to score</a:t>
            </a:r>
          </a:p>
          <a:p>
            <a:pPr marL="381000" indent="-381000">
              <a:buSzPct val="100000"/>
              <a:buFont typeface="Arial"/>
              <a:buChar char="•"/>
              <a:defRPr sz="2200">
                <a:latin typeface="Avenir Book"/>
                <a:ea typeface="Avenir Book"/>
                <a:cs typeface="Avenir Book"/>
                <a:sym typeface="Avenir Book"/>
              </a:defRPr>
            </a:pPr>
            <a:r>
              <a:t>When in a clinch, kicks with the side or bottom of the foot are prohibited</a:t>
            </a:r>
          </a:p>
          <a:p>
            <a:pPr marL="381000" indent="-381000">
              <a:buSzPct val="100000"/>
              <a:buFont typeface="Arial"/>
              <a:buChar char="•"/>
              <a:defRPr sz="2200">
                <a:latin typeface="Avenir Book"/>
                <a:ea typeface="Avenir Book"/>
                <a:cs typeface="Avenir Book"/>
                <a:sym typeface="Avenir Book"/>
              </a:defRPr>
            </a:pPr>
            <a:r>
              <a:t>Also when in a clinch position, attacking the back of the head is prohibited</a:t>
            </a:r>
          </a:p>
          <a:p>
            <a:pPr marL="381000" indent="-381000">
              <a:buSzPct val="100000"/>
              <a:buFont typeface="Arial"/>
              <a:buChar char="•"/>
              <a:defRPr sz="2200">
                <a:latin typeface="Avenir Book"/>
                <a:ea typeface="Avenir Book"/>
                <a:cs typeface="Avenir Book"/>
                <a:sym typeface="Avenir Book"/>
              </a:defRPr>
            </a:pPr>
            <a:r>
              <a:t>In any of these instances, a Gam-Jeon for grabbing is awarded, points scored by the prohibited act MUST be removed. The Review Jury can assist the CR with advising if the points were scored or not. </a:t>
            </a:r>
          </a:p>
          <a:p>
            <a:pPr marL="381000" indent="-381000">
              <a:buSzPct val="100000"/>
              <a:buFont typeface="Arial"/>
              <a:buChar char="•"/>
              <a:defRPr sz="2200">
                <a:latin typeface="Avenir Book"/>
                <a:ea typeface="Avenir Book"/>
                <a:cs typeface="Avenir Book"/>
                <a:sym typeface="Avenir Book"/>
              </a:defRPr>
            </a:pPr>
            <a:r>
              <a:t>The Coach can also use his IVR for invalidation of points, and request points removed from the opponent scored by the prohibited act</a:t>
            </a:r>
          </a:p>
        </p:txBody>
      </p:sp>
      <p:sp>
        <p:nvSpPr>
          <p:cNvPr id="128" name="Interpretation"/>
          <p:cNvSpPr/>
          <p:nvPr/>
        </p:nvSpPr>
        <p:spPr>
          <a:xfrm>
            <a:off x="448239" y="1374876"/>
            <a:ext cx="4197272" cy="539963"/>
          </a:xfrm>
          <a:prstGeom prst="roundRect">
            <a:avLst>
              <a:gd name="adj" fmla="val 35280"/>
            </a:avLst>
          </a:prstGeom>
          <a:gradFill>
            <a:gsLst>
              <a:gs pos="0">
                <a:srgbClr val="AC50A0"/>
              </a:gs>
              <a:gs pos="50000">
                <a:srgbClr val="A62598"/>
              </a:gs>
              <a:gs pos="100000">
                <a:srgbClr val="981C8A"/>
              </a:gs>
            </a:gsLst>
            <a:lin ang="5400000"/>
          </a:gradFill>
          <a:ln w="12700">
            <a:solidFill>
              <a:schemeClr val="accent5"/>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indent="254000">
              <a:defRPr sz="2400">
                <a:solidFill>
                  <a:srgbClr val="FFFFFF"/>
                </a:solidFill>
                <a:latin typeface="Avenir Book"/>
                <a:ea typeface="Avenir Book"/>
                <a:cs typeface="Avenir Book"/>
                <a:sym typeface="Avenir Book"/>
              </a:defRPr>
            </a:lvl1pPr>
          </a:lstStyle>
          <a:p>
            <a:r>
              <a:t>Interpretation</a:t>
            </a:r>
          </a:p>
        </p:txBody>
      </p:sp>
      <p:pic>
        <p:nvPicPr>
          <p:cNvPr id="129" name="Monkey Kick.png" descr="Monkey Kick.png"/>
          <p:cNvPicPr>
            <a:picLocks noChangeAspect="1"/>
          </p:cNvPicPr>
          <p:nvPr/>
        </p:nvPicPr>
        <p:blipFill>
          <a:blip r:embed="rId3"/>
          <a:stretch>
            <a:fillRect/>
          </a:stretch>
        </p:blipFill>
        <p:spPr>
          <a:xfrm>
            <a:off x="9852405" y="2730713"/>
            <a:ext cx="2413309" cy="3168844"/>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Picture 12" descr="Picture 12"/>
          <p:cNvPicPr>
            <a:picLocks noChangeAspect="1"/>
          </p:cNvPicPr>
          <p:nvPr/>
        </p:nvPicPr>
        <p:blipFill>
          <a:blip r:embed="rId4"/>
          <a:stretch>
            <a:fillRect/>
          </a:stretch>
        </p:blipFill>
        <p:spPr>
          <a:xfrm>
            <a:off x="8842437" y="0"/>
            <a:ext cx="3349563" cy="1323077"/>
          </a:xfrm>
          <a:prstGeom prst="rect">
            <a:avLst/>
          </a:prstGeom>
          <a:ln w="12700">
            <a:miter lim="400000"/>
          </a:ln>
        </p:spPr>
      </p:pic>
      <p:sp>
        <p:nvSpPr>
          <p:cNvPr id="134" name="Title 6"/>
          <p:cNvSpPr txBox="1">
            <a:spLocks noGrp="1"/>
          </p:cNvSpPr>
          <p:nvPr>
            <p:ph type="title"/>
          </p:nvPr>
        </p:nvSpPr>
        <p:spPr>
          <a:prstGeom prst="rect">
            <a:avLst/>
          </a:prstGeom>
        </p:spPr>
        <p:txBody>
          <a:bodyPr/>
          <a:lstStyle/>
          <a:p>
            <a:endParaRPr/>
          </a:p>
        </p:txBody>
      </p:sp>
      <p:pic>
        <p:nvPicPr>
          <p:cNvPr id="135" name="2026-02-15 20-28-48" descr="2026-02-15 20-28-48"/>
          <p:cNvPicPr>
            <a:picLocks/>
          </p:cNvPicPr>
          <p:nvPr>
            <a:videoFile r:link="rId2"/>
            <p:extLst>
              <p:ext uri="{DAA4B4D4-6D71-4841-9C94-3DE7FCFB9230}">
                <p14:media xmlns:p14="http://schemas.microsoft.com/office/powerpoint/2010/main" r:embed="rId1"/>
              </p:ext>
            </p:extLst>
          </p:nvPr>
        </p:nvPicPr>
        <p:blipFill>
          <a:blip r:embed="rId5"/>
          <a:stretch>
            <a:fillRect/>
          </a:stretch>
        </p:blipFill>
        <p:spPr>
          <a:xfrm>
            <a:off x="9053" y="0"/>
            <a:ext cx="12192001" cy="685800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541" fill="hold"/>
                                        <p:tgtEl>
                                          <p:spTgt spid="135"/>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13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35"/>
                </p:tgtEl>
              </p:cMediaNode>
            </p:video>
            <p:seq concurrent="1" prevAc="none" nextAc="seek">
              <p:cTn id="12" restart="whenNotActive" fill="hold" evtFilter="cancelBubble" nodeType="interactiveSeq">
                <p:stCondLst>
                  <p:cond evt="onClick" delay="0">
                    <p:tgtEl>
                      <p:spTgt spid="13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35"/>
                                        </p:tgtEl>
                                      </p:cBhvr>
                                    </p:cmd>
                                  </p:childTnLst>
                                </p:cTn>
                              </p:par>
                            </p:childTnLst>
                          </p:cTn>
                        </p:par>
                      </p:childTnLst>
                    </p:cTn>
                  </p:par>
                </p:childTnLst>
              </p:cTn>
              <p:nextCondLst>
                <p:cond evt="onClick" delay="0">
                  <p:tgtEl>
                    <p:spTgt spid="135"/>
                  </p:tgtEl>
                </p:cond>
              </p:nextCondLst>
            </p:seq>
          </p:childTnLst>
        </p:cTn>
      </p:par>
    </p:tnLst>
  </p:timing>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156082"/>
      </a:accent1>
      <a:accent2>
        <a:srgbClr val="E97132"/>
      </a:accent2>
      <a:accent3>
        <a:srgbClr val="196B24"/>
      </a:accent3>
      <a:accent4>
        <a:srgbClr val="0F9ED5"/>
      </a:accent4>
      <a:accent5>
        <a:srgbClr val="A02B93"/>
      </a:accent5>
      <a:accent6>
        <a:srgbClr val="4EA72E"/>
      </a:accent6>
      <a:hlink>
        <a:srgbClr val="0000FF"/>
      </a:hlink>
      <a:folHlink>
        <a:srgbClr val="FF00FF"/>
      </a:folHlink>
    </a:clrScheme>
    <a:fontScheme name="Office Theme">
      <a:majorFont>
        <a:latin typeface="Helvetica"/>
        <a:ea typeface="Helvetica"/>
        <a:cs typeface="Helvetica"/>
      </a:majorFont>
      <a:minorFont>
        <a:latin typeface="Arial Unicode MS"/>
        <a:ea typeface="Arial Unicode MS"/>
        <a:cs typeface="Arial Unicode MS"/>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905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Unicode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156082"/>
      </a:accent1>
      <a:accent2>
        <a:srgbClr val="E97132"/>
      </a:accent2>
      <a:accent3>
        <a:srgbClr val="196B24"/>
      </a:accent3>
      <a:accent4>
        <a:srgbClr val="0F9ED5"/>
      </a:accent4>
      <a:accent5>
        <a:srgbClr val="A02B93"/>
      </a:accent5>
      <a:accent6>
        <a:srgbClr val="4EA72E"/>
      </a:accent6>
      <a:hlink>
        <a:srgbClr val="0000FF"/>
      </a:hlink>
      <a:folHlink>
        <a:srgbClr val="FF00FF"/>
      </a:folHlink>
    </a:clrScheme>
    <a:fontScheme name="Office Theme">
      <a:majorFont>
        <a:latin typeface="Helvetica"/>
        <a:ea typeface="Helvetica"/>
        <a:cs typeface="Helvetica"/>
      </a:majorFont>
      <a:minorFont>
        <a:latin typeface="Arial Unicode MS"/>
        <a:ea typeface="Arial Unicode MS"/>
        <a:cs typeface="Arial Unicode MS"/>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905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Unicode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2730</Words>
  <Application>Microsoft Macintosh PowerPoint</Application>
  <PresentationFormat>Widescreen</PresentationFormat>
  <Paragraphs>253</Paragraphs>
  <Slides>41</Slides>
  <Notes>3</Notes>
  <HiddenSlides>0</HiddenSlides>
  <MMClips>10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 Unicode MS</vt:lpstr>
      <vt:lpstr>Arial</vt:lpstr>
      <vt:lpstr>Avenir Book</vt:lpstr>
      <vt:lpstr>Avenir Heavy</vt:lpstr>
      <vt:lpstr>Office Theme</vt:lpstr>
      <vt:lpstr>Kyorugi Rules and Interpretations Updates 2026</vt:lpstr>
      <vt:lpstr>Points Update</vt:lpstr>
      <vt:lpstr>Punch Scoring Criteria</vt:lpstr>
      <vt:lpstr>PowerPoint Presentation</vt:lpstr>
      <vt:lpstr>Prohibited Acts</vt:lpstr>
      <vt:lpstr>Refine Gam-Jeon Penalties</vt:lpstr>
      <vt:lpstr>Four (4) Gam-Jeom Process</vt:lpstr>
      <vt:lpstr>Grabbing/Holding Rule</vt:lpstr>
      <vt:lpstr>PowerPoint Presentation</vt:lpstr>
      <vt:lpstr>PowerPoint Presentation</vt:lpstr>
      <vt:lpstr>PowerPoint Presentation</vt:lpstr>
      <vt:lpstr>Falling Down</vt:lpstr>
      <vt:lpstr>PowerPoint Presentation</vt:lpstr>
      <vt:lpstr>Crossing the Boundary Line</vt:lpstr>
      <vt:lpstr>Gam-Jeom given to wrong player</vt:lpstr>
      <vt:lpstr>Gam-Jeom given to wrong player</vt:lpstr>
      <vt:lpstr>Pushing Rule</vt:lpstr>
      <vt:lpstr>Resuming of Position</vt:lpstr>
      <vt:lpstr>Attacking after Kalyeo</vt:lpstr>
      <vt:lpstr>Hitting head with hand</vt:lpstr>
      <vt:lpstr>Misconduct</vt:lpstr>
      <vt:lpstr>PowerPoint Presentation</vt:lpstr>
      <vt:lpstr>PowerPoint Presentation</vt:lpstr>
      <vt:lpstr>Other minor changes</vt:lpstr>
      <vt:lpstr>PowerPoint Presentation</vt:lpstr>
      <vt:lpstr>Point Gap Decisions</vt:lpstr>
      <vt:lpstr>Last 5 Second Decisions</vt:lpstr>
      <vt:lpstr>PowerPoint Presentation</vt:lpstr>
      <vt:lpstr>PowerPoint Presentation</vt:lpstr>
      <vt:lpstr>IVR Decisions</vt:lpstr>
      <vt:lpstr>Head Kick IVR</vt:lpstr>
      <vt:lpstr>Video Replay Guidelines</vt:lpstr>
      <vt:lpstr>Video Replay – Multiple Requests</vt:lpstr>
      <vt:lpstr>Video Replay – Multiple Requests</vt:lpstr>
      <vt:lpstr>Video Replay – Multiple Requests</vt:lpstr>
      <vt:lpstr>IVR Requests by Coach</vt:lpstr>
      <vt:lpstr>CR IVR Requests</vt:lpstr>
      <vt:lpstr>Other considerations</vt:lpstr>
      <vt:lpstr>Weigh in Policy and Procedures</vt:lpstr>
      <vt:lpstr>Weigh-in credentials</vt:lpstr>
      <vt:lpstr>Classification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Garry Carpenter</cp:lastModifiedBy>
  <cp:revision>1</cp:revision>
  <dcterms:modified xsi:type="dcterms:W3CDTF">2026-03-10T22:01:23Z</dcterms:modified>
</cp:coreProperties>
</file>